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199A4BD-044A-4FDB-BF65-B25414363E28}">
  <a:tblStyle styleId="{2199A4BD-044A-4FDB-BF65-B25414363E2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82" name="Shape 182"/>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a:t>
            </a:r>
            <a:r>
              <a:rPr lang="en"/>
              <a:t>pen content has the potential to spark innovation in accessibility, pedagogy, and course design.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These licenses seem to say what you can’t do when you look at them all together like this, but keep in mind that the bigger takeaway is what you CAN do with CC licensed content. </a:t>
            </a:r>
            <a:endParaRPr/>
          </a:p>
        </p:txBody>
      </p:sp>
      <p:sp>
        <p:nvSpPr>
          <p:cNvPr id="201" name="Shape 2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we’re telling faculty that they can do all these great things with OER. But where are you going to put your stuff? How are you going to use the affordance of the open license to edit someone else’s work? How will you share your work, especially if it’s interactive?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Logo donated by Lane Community College. Mission statement: Open Oregon Educational Resources promotes textbook affordability for community college students and facilitates widespread adoption of open, low-cost, high-quality materials.</a:t>
            </a:r>
            <a:endParaRPr/>
          </a:p>
          <a:p>
            <a:pPr indent="0" lvl="0" marL="0" rtl="0">
              <a:lnSpc>
                <a:spcPct val="115000"/>
              </a:lnSpc>
              <a:spcBef>
                <a:spcPts val="0"/>
              </a:spcBef>
              <a:spcAft>
                <a:spcPts val="0"/>
              </a:spcAft>
              <a:buClr>
                <a:schemeClr val="dk1"/>
              </a:buClr>
              <a:buSzPts val="1100"/>
              <a:buFont typeface="Arial"/>
              <a:buNone/>
            </a:pPr>
            <a:r>
              <a:t/>
            </a:r>
            <a:endParaRPr/>
          </a:p>
          <a:p>
            <a:pPr indent="0" lvl="0" marL="0" rtl="0">
              <a:lnSpc>
                <a:spcPct val="115000"/>
              </a:lnSpc>
              <a:spcBef>
                <a:spcPts val="0"/>
              </a:spcBef>
              <a:spcAft>
                <a:spcPts val="0"/>
              </a:spcAft>
              <a:buClr>
                <a:schemeClr val="dk1"/>
              </a:buClr>
              <a:buSzPts val="1100"/>
              <a:buFont typeface="Arial"/>
              <a:buNone/>
            </a:pPr>
            <a:r>
              <a:rPr lang="en"/>
              <a:t>openoregon.org website. </a:t>
            </a:r>
            <a:endParaRPr/>
          </a:p>
          <a:p>
            <a:pPr indent="0" lvl="0" marL="0" rtl="0">
              <a:lnSpc>
                <a:spcPct val="115000"/>
              </a:lnSpc>
              <a:spcBef>
                <a:spcPts val="0"/>
              </a:spcBef>
              <a:spcAft>
                <a:spcPts val="0"/>
              </a:spcAft>
              <a:buClr>
                <a:schemeClr val="dk1"/>
              </a:buClr>
              <a:buSzPts val="1100"/>
              <a:buFont typeface="Arial"/>
              <a:buNone/>
            </a:pPr>
            <a:r>
              <a:t/>
            </a:r>
            <a:endParaRPr/>
          </a:p>
          <a:p>
            <a:pPr indent="0" lvl="0" marL="0" rtl="0">
              <a:lnSpc>
                <a:spcPct val="115000"/>
              </a:lnSpc>
              <a:spcBef>
                <a:spcPts val="0"/>
              </a:spcBef>
              <a:spcAft>
                <a:spcPts val="0"/>
              </a:spcAft>
              <a:buClr>
                <a:schemeClr val="dk1"/>
              </a:buClr>
              <a:buSzPts val="1100"/>
              <a:buFont typeface="Arial"/>
              <a:buNone/>
            </a:pPr>
            <a:r>
              <a:t/>
            </a:r>
            <a:endParaRPr/>
          </a:p>
          <a:p>
            <a:pPr indent="0" lvl="0" marL="0" rtl="0">
              <a:lnSpc>
                <a:spcPct val="115000"/>
              </a:lnSpc>
              <a:spcBef>
                <a:spcPts val="0"/>
              </a:spcBef>
              <a:spcAft>
                <a:spcPts val="0"/>
              </a:spcAft>
              <a:buClr>
                <a:schemeClr val="dk1"/>
              </a:buClr>
              <a:buSzPts val="1100"/>
              <a:buFont typeface="Arial"/>
              <a:buNone/>
            </a:pPr>
            <a:r>
              <a:t/>
            </a:r>
            <a:endParaRPr/>
          </a:p>
          <a:p>
            <a:pPr indent="0" lvl="0" marL="0" rtl="0">
              <a:lnSpc>
                <a:spcPct val="115000"/>
              </a:lnSpc>
              <a:spcBef>
                <a:spcPts val="0"/>
              </a:spcBef>
              <a:spcAft>
                <a:spcPts val="0"/>
              </a:spcAft>
              <a:buClr>
                <a:schemeClr val="dk1"/>
              </a:buClr>
              <a:buSzPts val="1100"/>
              <a:buFont typeface="Arial"/>
              <a:buNone/>
            </a:pPr>
            <a:r>
              <a:t/>
            </a:r>
            <a:endParaRPr/>
          </a:p>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Shape 12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27" name="Shape 12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Shape 14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Compare the proportion of cost that students must contribute in 1989 to today.</a:t>
            </a:r>
            <a:endParaRPr b="0" i="0" sz="1200" u="none" cap="none" strike="noStrike">
              <a:solidFill>
                <a:schemeClr val="dk1"/>
              </a:solidFill>
              <a:latin typeface="Calibri"/>
              <a:ea typeface="Calibri"/>
              <a:cs typeface="Calibri"/>
              <a:sym typeface="Calibri"/>
            </a:endParaRPr>
          </a:p>
        </p:txBody>
      </p:sp>
      <p:sp>
        <p:nvSpPr>
          <p:cNvPr id="141" name="Shape 14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Shape 14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Graph of state where presentation is being made. Data can be found at </a:t>
            </a:r>
            <a:r>
              <a:rPr b="0" i="0" lang="en" sz="1200" u="none" cap="none" strike="noStrike">
                <a:solidFill>
                  <a:srgbClr val="363744"/>
                </a:solidFill>
                <a:latin typeface="Calibri"/>
                <a:ea typeface="Calibri"/>
                <a:cs typeface="Calibri"/>
                <a:sym typeface="Calibri"/>
              </a:rPr>
              <a:t>http://www.sheeo.org.</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8" name="Shape 14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55" name="Shape 155"/>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68" name="Shape 16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sp>
        <p:nvSpPr>
          <p:cNvPr id="11" name="Shape 11"/>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2" name="Shape 1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5" name="Shape 45"/>
        <p:cNvGrpSpPr/>
        <p:nvPr/>
      </p:nvGrpSpPr>
      <p:grpSpPr>
        <a:xfrm>
          <a:off x="0" y="0"/>
          <a:ext cx="0" cy="0"/>
          <a:chOff x="0" y="0"/>
          <a:chExt cx="0" cy="0"/>
        </a:xfrm>
      </p:grpSpPr>
      <p:sp>
        <p:nvSpPr>
          <p:cNvPr id="46" name="Shape 4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49" name="Shape 49"/>
        <p:cNvGrpSpPr/>
        <p:nvPr/>
      </p:nvGrpSpPr>
      <p:grpSpPr>
        <a:xfrm>
          <a:off x="0" y="0"/>
          <a:ext cx="0" cy="0"/>
          <a:chOff x="0" y="0"/>
          <a:chExt cx="0" cy="0"/>
        </a:xfrm>
      </p:grpSpPr>
      <p:sp>
        <p:nvSpPr>
          <p:cNvPr id="50" name="Shape 50"/>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1" name="Shape 51"/>
          <p:cNvSpPr txBox="1"/>
          <p:nvPr>
            <p:ph idx="1" type="body"/>
          </p:nvPr>
        </p:nvSpPr>
        <p:spPr>
          <a:xfrm>
            <a:off x="457200" y="1200151"/>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2" name="Shape 52"/>
        <p:cNvGrpSpPr/>
        <p:nvPr/>
      </p:nvGrpSpPr>
      <p:grpSpPr>
        <a:xfrm>
          <a:off x="0" y="0"/>
          <a:ext cx="0" cy="0"/>
          <a:chOff x="0" y="0"/>
          <a:chExt cx="0" cy="0"/>
        </a:xfrm>
      </p:grpSpPr>
      <p:sp>
        <p:nvSpPr>
          <p:cNvPr id="53" name="Shape 53"/>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4" name="Shape 54"/>
          <p:cNvSpPr txBox="1"/>
          <p:nvPr>
            <p:ph idx="1" type="body"/>
          </p:nvPr>
        </p:nvSpPr>
        <p:spPr>
          <a:xfrm>
            <a:off x="457200" y="1200151"/>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Shape 59"/>
          <p:cNvSpPr txBox="1"/>
          <p:nvPr>
            <p:ph type="title"/>
          </p:nvPr>
        </p:nvSpPr>
        <p:spPr>
          <a:xfrm>
            <a:off x="722313" y="3305176"/>
            <a:ext cx="7772400" cy="10215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0" name="Shape 60"/>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61" name="Shape 6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4" name="Shape 64"/>
        <p:cNvGrpSpPr/>
        <p:nvPr/>
      </p:nvGrpSpPr>
      <p:grpSpPr>
        <a:xfrm>
          <a:off x="0" y="0"/>
          <a:ext cx="0" cy="0"/>
          <a:chOff x="0" y="0"/>
          <a:chExt cx="0" cy="0"/>
        </a:xfrm>
      </p:grpSpPr>
      <p:sp>
        <p:nvSpPr>
          <p:cNvPr id="65" name="Shape 65"/>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6" name="Shape 66"/>
          <p:cNvSpPr txBox="1"/>
          <p:nvPr>
            <p:ph idx="1" type="body"/>
          </p:nvPr>
        </p:nvSpPr>
        <p:spPr>
          <a:xfrm>
            <a:off x="457200" y="900113"/>
            <a:ext cx="4038600" cy="2545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2" type="body"/>
          </p:nvPr>
        </p:nvSpPr>
        <p:spPr>
          <a:xfrm>
            <a:off x="4648200" y="900113"/>
            <a:ext cx="4038600" cy="2545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1" name="Shape 71"/>
        <p:cNvGrpSpPr/>
        <p:nvPr/>
      </p:nvGrpSpPr>
      <p:grpSpPr>
        <a:xfrm>
          <a:off x="0" y="0"/>
          <a:ext cx="0" cy="0"/>
          <a:chOff x="0" y="0"/>
          <a:chExt cx="0" cy="0"/>
        </a:xfrm>
      </p:grpSpPr>
      <p:sp>
        <p:nvSpPr>
          <p:cNvPr id="72" name="Shape 72"/>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3" name="Shape 73"/>
          <p:cNvSpPr txBox="1"/>
          <p:nvPr>
            <p:ph idx="1" type="body"/>
          </p:nvPr>
        </p:nvSpPr>
        <p:spPr>
          <a:xfrm>
            <a:off x="457200" y="1151335"/>
            <a:ext cx="4040100" cy="4797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74" name="Shape 74"/>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5" name="Shape 75"/>
          <p:cNvSpPr txBox="1"/>
          <p:nvPr>
            <p:ph idx="3" type="body"/>
          </p:nvPr>
        </p:nvSpPr>
        <p:spPr>
          <a:xfrm>
            <a:off x="4645026" y="1151335"/>
            <a:ext cx="4041900" cy="4797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76" name="Shape 76"/>
          <p:cNvSpPr txBox="1"/>
          <p:nvPr>
            <p:ph idx="4" type="body"/>
          </p:nvPr>
        </p:nvSpPr>
        <p:spPr>
          <a:xfrm>
            <a:off x="4645026" y="1631156"/>
            <a:ext cx="40419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0" name="Shape 80"/>
        <p:cNvGrpSpPr/>
        <p:nvPr/>
      </p:nvGrpSpPr>
      <p:grpSpPr>
        <a:xfrm>
          <a:off x="0" y="0"/>
          <a:ext cx="0" cy="0"/>
          <a:chOff x="0" y="0"/>
          <a:chExt cx="0" cy="0"/>
        </a:xfrm>
      </p:grpSpPr>
      <p:sp>
        <p:nvSpPr>
          <p:cNvPr id="81" name="Shape 81"/>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2" name="Shape 8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5" name="Shape 85"/>
        <p:cNvGrpSpPr/>
        <p:nvPr/>
      </p:nvGrpSpPr>
      <p:grpSpPr>
        <a:xfrm>
          <a:off x="0" y="0"/>
          <a:ext cx="0" cy="0"/>
          <a:chOff x="0" y="0"/>
          <a:chExt cx="0" cy="0"/>
        </a:xfrm>
      </p:grpSpPr>
      <p:sp>
        <p:nvSpPr>
          <p:cNvPr id="86" name="Shape 86"/>
          <p:cNvSpPr txBox="1"/>
          <p:nvPr>
            <p:ph type="title"/>
          </p:nvPr>
        </p:nvSpPr>
        <p:spPr>
          <a:xfrm>
            <a:off x="457201" y="204787"/>
            <a:ext cx="3008400" cy="8715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Shape 87"/>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Shape 88"/>
          <p:cNvSpPr txBox="1"/>
          <p:nvPr>
            <p:ph idx="2" type="body"/>
          </p:nvPr>
        </p:nvSpPr>
        <p:spPr>
          <a:xfrm>
            <a:off x="457201" y="1076326"/>
            <a:ext cx="3008400" cy="35184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89" name="Shape 8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2" name="Shape 92"/>
        <p:cNvGrpSpPr/>
        <p:nvPr/>
      </p:nvGrpSpPr>
      <p:grpSpPr>
        <a:xfrm>
          <a:off x="0" y="0"/>
          <a:ext cx="0" cy="0"/>
          <a:chOff x="0" y="0"/>
          <a:chExt cx="0" cy="0"/>
        </a:xfrm>
      </p:grpSpPr>
      <p:sp>
        <p:nvSpPr>
          <p:cNvPr id="93" name="Shape 93"/>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4" name="Shape 94"/>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95" name="Shape 95"/>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96" name="Shape 9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9" name="Shape 99"/>
        <p:cNvGrpSpPr/>
        <p:nvPr/>
      </p:nvGrpSpPr>
      <p:grpSpPr>
        <a:xfrm>
          <a:off x="0" y="0"/>
          <a:ext cx="0" cy="0"/>
          <a:chOff x="0" y="0"/>
          <a:chExt cx="0" cy="0"/>
        </a:xfrm>
      </p:grpSpPr>
      <p:sp>
        <p:nvSpPr>
          <p:cNvPr id="100" name="Shape 100"/>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Shape 101"/>
          <p:cNvSpPr txBox="1"/>
          <p:nvPr>
            <p:ph idx="1" type="body"/>
          </p:nvPr>
        </p:nvSpPr>
        <p:spPr>
          <a:xfrm rot="5400000">
            <a:off x="2874750" y="-1217399"/>
            <a:ext cx="3394500"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Shape 10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Shape 10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 name="Shape 15"/>
          <p:cNvSpPr txBox="1"/>
          <p:nvPr>
            <p:ph idx="1" type="body"/>
          </p:nvPr>
        </p:nvSpPr>
        <p:spPr>
          <a:xfrm>
            <a:off x="457200" y="1200150"/>
            <a:ext cx="8229600" cy="37257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 name="Shape 1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Shape 106"/>
          <p:cNvSpPr txBox="1"/>
          <p:nvPr>
            <p:ph type="title"/>
          </p:nvPr>
        </p:nvSpPr>
        <p:spPr>
          <a:xfrm rot="5400000">
            <a:off x="6012600" y="771581"/>
            <a:ext cx="3291000"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7" name="Shape 107"/>
          <p:cNvSpPr txBox="1"/>
          <p:nvPr>
            <p:ph idx="1" type="body"/>
          </p:nvPr>
        </p:nvSpPr>
        <p:spPr>
          <a:xfrm rot="5400000">
            <a:off x="1821600" y="-1209619"/>
            <a:ext cx="3291000"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Shape 10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Shape 10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Shape 1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9" name="Shape 19"/>
          <p:cNvSpPr txBox="1"/>
          <p:nvPr>
            <p:ph idx="1" type="body"/>
          </p:nvPr>
        </p:nvSpPr>
        <p:spPr>
          <a:xfrm>
            <a:off x="457200" y="1200150"/>
            <a:ext cx="3994500" cy="37257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 name="Shape 20"/>
          <p:cNvSpPr txBox="1"/>
          <p:nvPr>
            <p:ph idx="2" type="body"/>
          </p:nvPr>
        </p:nvSpPr>
        <p:spPr>
          <a:xfrm>
            <a:off x="4692274" y="1200150"/>
            <a:ext cx="3994500" cy="37257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1" name="Shape 21"/>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Shape 23"/>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4" name="Shape 2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5" name="Shape 25"/>
        <p:cNvGrpSpPr/>
        <p:nvPr/>
      </p:nvGrpSpPr>
      <p:grpSpPr>
        <a:xfrm>
          <a:off x="0" y="0"/>
          <a:ext cx="0" cy="0"/>
          <a:chOff x="0" y="0"/>
          <a:chExt cx="0" cy="0"/>
        </a:xfrm>
      </p:grpSpPr>
      <p:sp>
        <p:nvSpPr>
          <p:cNvPr id="26" name="Shape 26"/>
          <p:cNvSpPr txBox="1"/>
          <p:nvPr>
            <p:ph idx="1" type="body"/>
          </p:nvPr>
        </p:nvSpPr>
        <p:spPr>
          <a:xfrm>
            <a:off x="457200" y="4406309"/>
            <a:ext cx="8229600" cy="519600"/>
          </a:xfrm>
          <a:prstGeom prst="rect">
            <a:avLst/>
          </a:prstGeom>
        </p:spPr>
        <p:txBody>
          <a:bodyPr anchorCtr="0" anchor="t" bIns="91425" lIns="91425" spcFirstLastPara="1" rIns="91425" wrap="square" tIns="91425"/>
          <a:lstStyle>
            <a:lvl1pPr indent="-228600" lvl="0" marL="457200" algn="ctr">
              <a:spcBef>
                <a:spcPts val="0"/>
              </a:spcBef>
              <a:spcAft>
                <a:spcPts val="0"/>
              </a:spcAft>
              <a:buClr>
                <a:schemeClr val="dk1"/>
              </a:buClr>
              <a:buSzPts val="1800"/>
              <a:buNone/>
              <a:defRPr sz="1800">
                <a:solidFill>
                  <a:schemeClr val="dk1"/>
                </a:solidFill>
              </a:defRPr>
            </a:lvl1pPr>
          </a:lstStyle>
          <a:p/>
        </p:txBody>
      </p:sp>
      <p:sp>
        <p:nvSpPr>
          <p:cNvPr id="27" name="Shape 2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6" name="Shape 36"/>
        <p:cNvGrpSpPr/>
        <p:nvPr/>
      </p:nvGrpSpPr>
      <p:grpSpPr>
        <a:xfrm>
          <a:off x="0" y="0"/>
          <a:ext cx="0" cy="0"/>
          <a:chOff x="0" y="0"/>
          <a:chExt cx="0" cy="0"/>
        </a:xfrm>
      </p:grpSpPr>
      <p:sp>
        <p:nvSpPr>
          <p:cNvPr id="37" name="Shape 37"/>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8" name="Shape 38"/>
          <p:cNvSpPr txBox="1"/>
          <p:nvPr>
            <p:ph idx="1" type="subTitle"/>
          </p:nvPr>
        </p:nvSpPr>
        <p:spPr>
          <a:xfrm>
            <a:off x="1371600" y="2914650"/>
            <a:ext cx="6400800" cy="13143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9" name="Shape 3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type="tx">
  <p:cSld name="TITLE_AND_BODY">
    <p:spTree>
      <p:nvGrpSpPr>
        <p:cNvPr id="42"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43" name="Shape 43"/>
        <p:cNvGrpSpPr/>
        <p:nvPr/>
      </p:nvGrpSpPr>
      <p:grpSpPr>
        <a:xfrm>
          <a:off x="0" y="0"/>
          <a:ext cx="0" cy="0"/>
          <a:chOff x="0" y="0"/>
          <a:chExt cx="0" cy="0"/>
        </a:xfrm>
      </p:grpSpPr>
      <p:sp>
        <p:nvSpPr>
          <p:cNvPr id="44" name="Shape 44"/>
          <p:cNvSpPr txBox="1"/>
          <p:nvPr>
            <p:ph type="title"/>
          </p:nvPr>
        </p:nvSpPr>
        <p:spPr>
          <a:xfrm>
            <a:off x="762000" y="1976438"/>
            <a:ext cx="7620000" cy="11907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5" Type="http://schemas.openxmlformats.org/officeDocument/2006/relationships/theme" Target="../theme/theme3.xml"/><Relationship Id="rId14" Type="http://schemas.openxmlformats.org/officeDocument/2006/relationships/slideLayout" Target="../slideLayouts/slideLayout2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ight-gradient">
    <p:bg>
      <p:bgPr>
        <a:gradFill>
          <a:gsLst>
            <a:gs pos="0">
              <a:schemeClr val="lt1"/>
            </a:gs>
            <a:gs pos="30000">
              <a:schemeClr val="lt1"/>
            </a:gs>
            <a:gs pos="100000">
              <a:schemeClr val="lt2"/>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600"/>
              <a:buNone/>
              <a:defRPr b="1" sz="36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Shape 7"/>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SzPts val="3000"/>
              <a:buChar char="●"/>
              <a:defRPr sz="30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 name="Shape 8"/>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 name="Shape 30"/>
        <p:cNvGrpSpPr/>
        <p:nvPr/>
      </p:nvGrpSpPr>
      <p:grpSpPr>
        <a:xfrm>
          <a:off x="0" y="0"/>
          <a:ext cx="0" cy="0"/>
          <a:chOff x="0" y="0"/>
          <a:chExt cx="0" cy="0"/>
        </a:xfrm>
      </p:grpSpPr>
      <p:sp>
        <p:nvSpPr>
          <p:cNvPr id="31" name="Shape 31"/>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32" name="Shape 32"/>
          <p:cNvSpPr txBox="1"/>
          <p:nvPr>
            <p:ph idx="1" type="body"/>
          </p:nvPr>
        </p:nvSpPr>
        <p:spPr>
          <a:xfrm>
            <a:off x="457200" y="1200151"/>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hyperlink" Target="https://creativecommons.org/licenses/by/4.0/" TargetMode="External"/><Relationship Id="rId5"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s://flic.kr/p/c1xdc" TargetMode="External"/><Relationship Id="rId5" Type="http://schemas.openxmlformats.org/officeDocument/2006/relationships/hyperlink" Target="https://www.flickr.com/photos/minliu/" TargetMode="External"/><Relationship Id="rId6" Type="http://schemas.openxmlformats.org/officeDocument/2006/relationships/hyperlink" Target="http://creativecommons.org/licenses/by-nc-nd/4.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openoregon.org/two-years-and-a-big-difference/"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hyperlink" Target="https://www.flickr.com/photos/golanlevin/16337385882" TargetMode="External"/><Relationship Id="rId5" Type="http://schemas.openxmlformats.org/officeDocument/2006/relationships/hyperlink" Target="https://www.flickr.com/photos/golanlevin/" TargetMode="External"/><Relationship Id="rId6" Type="http://schemas.openxmlformats.org/officeDocument/2006/relationships/hyperlink" Target="https://www.flickr.com/photos/golanlevin/" TargetMode="External"/><Relationship Id="rId7" Type="http://schemas.openxmlformats.org/officeDocument/2006/relationships/hyperlink" Target="http://creativecommons.org/licenses/by/2.0/" TargetMode="External"/><Relationship Id="rId8" Type="http://schemas.openxmlformats.org/officeDocument/2006/relationships/hyperlink" Target="http://creativecommons.org/licenses/by/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hyperlink" Target="https://flic.kr/p/dZzYDv" TargetMode="External"/><Relationship Id="rId5" Type="http://schemas.openxmlformats.org/officeDocument/2006/relationships/hyperlink" Target="https://www.flickr.com/photos/gforsythe/" TargetMode="External"/><Relationship Id="rId6" Type="http://schemas.openxmlformats.org/officeDocument/2006/relationships/hyperlink" Target="https://wiki.creativecommons.org/Public_domai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hyperlink" Target="https://flic.kr/p/fjKtqx" TargetMode="External"/><Relationship Id="rId5" Type="http://schemas.openxmlformats.org/officeDocument/2006/relationships/hyperlink" Target="https://www.flickr.com/photos/marinadelcastell/" TargetMode="External"/><Relationship Id="rId6" Type="http://schemas.openxmlformats.org/officeDocument/2006/relationships/hyperlink" Target="http://creativecommons.org/licenses/by/4.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hyperlink" Target="https://flic.kr/p/8vT9yB" TargetMode="External"/><Relationship Id="rId5" Type="http://schemas.openxmlformats.org/officeDocument/2006/relationships/hyperlink" Target="https://www.flickr.com/photos/debord/" TargetMode="External"/><Relationship Id="rId6" Type="http://schemas.openxmlformats.org/officeDocument/2006/relationships/hyperlink" Target="http://creativecommons.org/licenses/by-sa/2.0" TargetMode="External"/><Relationship Id="rId7" Type="http://schemas.openxmlformats.org/officeDocument/2006/relationships/hyperlink" Target="mailto:hofera@linnbenton.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hyperlink" Target="http://www.sheeo.or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www.sheeo.or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oregon.gov/highered/research/Documents/Snapshots/Statewide-Snapshot.pdf"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hyperlink" Target="http://www.bls.gov/cp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en"/>
              <a:t>Connecting the Dots: Open and Access</a:t>
            </a:r>
            <a:endParaRPr/>
          </a:p>
        </p:txBody>
      </p:sp>
      <p:sp>
        <p:nvSpPr>
          <p:cNvPr id="116" name="Shape 116"/>
          <p:cNvSpPr txBox="1"/>
          <p:nvPr>
            <p:ph idx="1" type="subTitle"/>
          </p:nvPr>
        </p:nvSpPr>
        <p:spPr>
          <a:xfrm>
            <a:off x="685800" y="2840054"/>
            <a:ext cx="7772400" cy="78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Northwest Managers of Educational Technology, April 18, 2018</a:t>
            </a:r>
            <a:endParaRPr/>
          </a:p>
        </p:txBody>
      </p:sp>
      <p:pic>
        <p:nvPicPr>
          <p:cNvPr id="117" name="Shape 117"/>
          <p:cNvPicPr preferRelativeResize="0"/>
          <p:nvPr/>
        </p:nvPicPr>
        <p:blipFill>
          <a:blip r:embed="rId3">
            <a:alphaModFix/>
          </a:blip>
          <a:stretch>
            <a:fillRect/>
          </a:stretch>
        </p:blipFill>
        <p:spPr>
          <a:xfrm>
            <a:off x="129125" y="4801375"/>
            <a:ext cx="838200" cy="295275"/>
          </a:xfrm>
          <a:prstGeom prst="rect">
            <a:avLst/>
          </a:prstGeom>
          <a:noFill/>
          <a:ln>
            <a:noFill/>
          </a:ln>
        </p:spPr>
      </p:pic>
      <p:sp>
        <p:nvSpPr>
          <p:cNvPr id="118" name="Shape 118"/>
          <p:cNvSpPr txBox="1"/>
          <p:nvPr/>
        </p:nvSpPr>
        <p:spPr>
          <a:xfrm>
            <a:off x="1371600" y="4801375"/>
            <a:ext cx="7772400" cy="3420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lang="en" sz="1000">
                <a:solidFill>
                  <a:srgbClr val="000000"/>
                </a:solidFill>
              </a:rPr>
              <a:t>This presentation by Amy Hofer for Open Oregon Educational Resources is adapted from Open Textbooks: Access, Affordability, and Academic Success by Dave Ernst, Open Textbook Network, and is licensed under a</a:t>
            </a:r>
            <a:r>
              <a:rPr lang="en" sz="1000">
                <a:solidFill>
                  <a:srgbClr val="000000"/>
                </a:solidFill>
                <a:uFill>
                  <a:noFill/>
                </a:uFill>
                <a:hlinkClick r:id="rId4"/>
              </a:rPr>
              <a:t> </a:t>
            </a:r>
            <a:r>
              <a:rPr lang="en" sz="1000" u="sng">
                <a:solidFill>
                  <a:srgbClr val="1155CC"/>
                </a:solidFill>
                <a:hlinkClick r:id="rId5"/>
              </a:rPr>
              <a:t>Creative Commons Attribution 4.0 international license</a:t>
            </a:r>
            <a:r>
              <a:rPr lang="en" sz="1000">
                <a:solidFill>
                  <a:srgbClr val="000000"/>
                </a:solidFill>
              </a:rPr>
              <a:t>. Some materials used have more restrictive licenses. Please note those licenses when you use my presentation.</a:t>
            </a:r>
            <a:endParaRPr sz="1000">
              <a:solidFill>
                <a:srgbClr val="000000"/>
              </a:solidFill>
            </a:endParaRPr>
          </a:p>
          <a:p>
            <a:pPr indent="0" lvl="0" marL="0" rt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1524000" y="0"/>
            <a:ext cx="6096000" cy="4572000"/>
          </a:xfrm>
          <a:prstGeom prst="rect">
            <a:avLst/>
          </a:prstGeom>
          <a:noFill/>
          <a:ln>
            <a:noFill/>
          </a:ln>
        </p:spPr>
      </p:pic>
      <p:sp>
        <p:nvSpPr>
          <p:cNvPr id="178" name="Shape 178"/>
          <p:cNvSpPr txBox="1"/>
          <p:nvPr/>
        </p:nvSpPr>
        <p:spPr>
          <a:xfrm>
            <a:off x="4155300" y="4830600"/>
            <a:ext cx="4988700" cy="3129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chemeClr val="hlink"/>
                </a:solidFill>
                <a:hlinkClick r:id="rId4"/>
              </a:rPr>
              <a:t>"stanford_bookstore_4-06"</a:t>
            </a:r>
            <a:r>
              <a:rPr lang="en" sz="1000"/>
              <a:t> by </a:t>
            </a:r>
            <a:r>
              <a:rPr lang="en" sz="1000" u="sng">
                <a:solidFill>
                  <a:schemeClr val="hlink"/>
                </a:solidFill>
                <a:hlinkClick r:id="rId5"/>
              </a:rPr>
              <a:t>Min Liu</a:t>
            </a:r>
            <a:r>
              <a:rPr lang="en" sz="1000"/>
              <a:t> is licensed under </a:t>
            </a:r>
            <a:r>
              <a:rPr lang="en" sz="1000" u="sng">
                <a:solidFill>
                  <a:schemeClr val="hlink"/>
                </a:solidFill>
                <a:hlinkClick r:id="rId6"/>
              </a:rPr>
              <a:t>CC BY-NC-ND 4.0</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205979"/>
            <a:ext cx="82296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t>Transfer degree materials costs are down statewide</a:t>
            </a:r>
            <a:endParaRPr sz="3000"/>
          </a:p>
        </p:txBody>
      </p:sp>
      <p:sp>
        <p:nvSpPr>
          <p:cNvPr id="185" name="Shape 185"/>
          <p:cNvSpPr txBox="1"/>
          <p:nvPr>
            <p:ph idx="1" type="body"/>
          </p:nvPr>
        </p:nvSpPr>
        <p:spPr>
          <a:xfrm>
            <a:off x="457200" y="1200151"/>
            <a:ext cx="8229600" cy="3394500"/>
          </a:xfrm>
          <a:prstGeom prst="rect">
            <a:avLst/>
          </a:prstGeom>
        </p:spPr>
        <p:txBody>
          <a:bodyPr anchorCtr="0" anchor="t" bIns="91425" lIns="91425" spcFirstLastPara="1" rIns="91425" wrap="square" tIns="91425">
            <a:noAutofit/>
          </a:bodyPr>
          <a:lstStyle/>
          <a:p>
            <a:pPr indent="-139700" lvl="0" marL="342900" rtl="0">
              <a:spcBef>
                <a:spcPts val="640"/>
              </a:spcBef>
              <a:spcAft>
                <a:spcPts val="0"/>
              </a:spcAft>
              <a:buNone/>
            </a:pPr>
            <a:r>
              <a:t/>
            </a:r>
            <a:endParaRPr/>
          </a:p>
        </p:txBody>
      </p:sp>
      <p:sp>
        <p:nvSpPr>
          <p:cNvPr id="186" name="Shape 186"/>
          <p:cNvSpPr/>
          <p:nvPr/>
        </p:nvSpPr>
        <p:spPr>
          <a:xfrm>
            <a:off x="2172850" y="4952050"/>
            <a:ext cx="6971100" cy="192300"/>
          </a:xfrm>
          <a:prstGeom prst="rect">
            <a:avLst/>
          </a:prstGeom>
          <a:noFill/>
          <a:ln>
            <a:noFill/>
          </a:ln>
        </p:spPr>
        <p:txBody>
          <a:bodyPr anchorCtr="0" anchor="ctr" bIns="19050" lIns="19050" spcFirstLastPara="1" rIns="19050" wrap="square" tIns="19050">
            <a:noAutofit/>
          </a:bodyPr>
          <a:lstStyle/>
          <a:p>
            <a:pPr indent="0" lvl="0" marL="0" marR="0" rtl="0" algn="r">
              <a:spcBef>
                <a:spcPts val="0"/>
              </a:spcBef>
              <a:spcAft>
                <a:spcPts val="0"/>
              </a:spcAft>
              <a:buNone/>
            </a:pPr>
            <a:r>
              <a:rPr lang="en" sz="1000" u="sng">
                <a:solidFill>
                  <a:schemeClr val="hlink"/>
                </a:solidFill>
                <a:latin typeface="Avenir"/>
                <a:ea typeface="Avenir"/>
                <a:cs typeface="Avenir"/>
                <a:sym typeface="Avenir"/>
                <a:hlinkClick r:id="rId3"/>
              </a:rPr>
              <a:t>http://openoregon.org/two-years-and-a-big-difference/</a:t>
            </a:r>
            <a:r>
              <a:rPr lang="en" sz="1000">
                <a:solidFill>
                  <a:srgbClr val="363744"/>
                </a:solidFill>
                <a:latin typeface="Avenir"/>
                <a:ea typeface="Avenir"/>
                <a:cs typeface="Avenir"/>
                <a:sym typeface="Avenir"/>
              </a:rPr>
              <a:t> </a:t>
            </a:r>
            <a:endParaRPr b="0" i="0" sz="1000" u="none" cap="none" strike="noStrike">
              <a:solidFill>
                <a:srgbClr val="363744"/>
              </a:solidFill>
              <a:latin typeface="Avenir"/>
              <a:ea typeface="Avenir"/>
              <a:cs typeface="Avenir"/>
              <a:sym typeface="Avenir"/>
            </a:endParaRPr>
          </a:p>
        </p:txBody>
      </p:sp>
      <p:pic>
        <p:nvPicPr>
          <p:cNvPr id="187" name="Shape 187"/>
          <p:cNvPicPr preferRelativeResize="0"/>
          <p:nvPr/>
        </p:nvPicPr>
        <p:blipFill>
          <a:blip r:embed="rId4">
            <a:alphaModFix/>
          </a:blip>
          <a:stretch>
            <a:fillRect/>
          </a:stretch>
        </p:blipFill>
        <p:spPr>
          <a:xfrm>
            <a:off x="1407909" y="1063375"/>
            <a:ext cx="6328182" cy="382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descr="5R Hand.png" id="192" name="Shape 192"/>
          <p:cNvPicPr preferRelativeResize="0"/>
          <p:nvPr/>
        </p:nvPicPr>
        <p:blipFill>
          <a:blip r:embed="rId3">
            <a:alphaModFix/>
          </a:blip>
          <a:stretch>
            <a:fillRect/>
          </a:stretch>
        </p:blipFill>
        <p:spPr>
          <a:xfrm>
            <a:off x="1289864" y="0"/>
            <a:ext cx="6564272" cy="4925851"/>
          </a:xfrm>
          <a:prstGeom prst="rect">
            <a:avLst/>
          </a:prstGeom>
          <a:noFill/>
          <a:ln>
            <a:noFill/>
          </a:ln>
        </p:spPr>
      </p:pic>
      <p:sp>
        <p:nvSpPr>
          <p:cNvPr id="193" name="Shape 193"/>
          <p:cNvSpPr txBox="1"/>
          <p:nvPr/>
        </p:nvSpPr>
        <p:spPr>
          <a:xfrm>
            <a:off x="2565950" y="4836975"/>
            <a:ext cx="6537000" cy="290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 sz="1000">
                <a:solidFill>
                  <a:schemeClr val="dk1"/>
                </a:solidFill>
              </a:rPr>
              <a:t>“</a:t>
            </a:r>
            <a:r>
              <a:rPr lang="en" sz="1000" u="sng">
                <a:solidFill>
                  <a:schemeClr val="hlink"/>
                </a:solidFill>
                <a:hlinkClick r:id="rId4"/>
              </a:rPr>
              <a:t>Hand</a:t>
            </a:r>
            <a:r>
              <a:rPr lang="en" sz="1000">
                <a:solidFill>
                  <a:schemeClr val="dk1"/>
                </a:solidFill>
              </a:rPr>
              <a:t>” by</a:t>
            </a:r>
            <a:r>
              <a:rPr lang="en" sz="1000">
                <a:solidFill>
                  <a:schemeClr val="dk1"/>
                </a:solidFill>
                <a:uFill>
                  <a:noFill/>
                </a:uFill>
                <a:hlinkClick r:id="rId5"/>
              </a:rPr>
              <a:t> </a:t>
            </a:r>
            <a:r>
              <a:rPr lang="en" sz="1000" u="sng">
                <a:solidFill>
                  <a:schemeClr val="hlink"/>
                </a:solidFill>
                <a:hlinkClick r:id="rId6"/>
              </a:rPr>
              <a:t>Golan Levin</a:t>
            </a:r>
            <a:r>
              <a:rPr lang="en" sz="1000" u="sng">
                <a:solidFill>
                  <a:schemeClr val="hlink"/>
                </a:solidFill>
              </a:rPr>
              <a:t> </a:t>
            </a:r>
            <a:r>
              <a:rPr lang="en" sz="1000">
                <a:solidFill>
                  <a:schemeClr val="dk1"/>
                </a:solidFill>
              </a:rPr>
              <a:t>is</a:t>
            </a:r>
            <a:r>
              <a:rPr lang="en" sz="1000">
                <a:solidFill>
                  <a:schemeClr val="dk1"/>
                </a:solidFill>
                <a:uFill>
                  <a:noFill/>
                </a:uFill>
                <a:hlinkClick r:id="rId7"/>
              </a:rPr>
              <a:t> </a:t>
            </a:r>
            <a:r>
              <a:rPr lang="en" sz="1000" u="sng">
                <a:solidFill>
                  <a:schemeClr val="hlink"/>
                </a:solidFill>
                <a:hlinkClick r:id="rId8"/>
              </a:rPr>
              <a:t>CC-BY 2.0</a:t>
            </a:r>
            <a:r>
              <a:rPr lang="en" sz="1000">
                <a:solidFill>
                  <a:schemeClr val="dk1"/>
                </a:solidFill>
              </a:rPr>
              <a:t> Modified by Quill West, CC-BY 4.0</a:t>
            </a:r>
            <a:endParaRPr sz="1000">
              <a:solidFill>
                <a:schemeClr val="dk1"/>
              </a:solidFill>
            </a:endParaRPr>
          </a:p>
          <a:p>
            <a:pPr indent="0" lvl="0" marL="0" algn="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descr="noun_183367_cc.png" id="198" name="Shape 198"/>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b="0" l="0" r="0" t="0"/>
          <a:stretch/>
        </p:blipFill>
        <p:spPr>
          <a:xfrm>
            <a:off x="853060" y="555391"/>
            <a:ext cx="7437900" cy="403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Shape 208"/>
          <p:cNvPicPr preferRelativeResize="0"/>
          <p:nvPr/>
        </p:nvPicPr>
        <p:blipFill>
          <a:blip r:embed="rId3">
            <a:alphaModFix/>
          </a:blip>
          <a:stretch>
            <a:fillRect/>
          </a:stretch>
        </p:blipFill>
        <p:spPr>
          <a:xfrm>
            <a:off x="1346200" y="0"/>
            <a:ext cx="6451599" cy="4838700"/>
          </a:xfrm>
          <a:prstGeom prst="rect">
            <a:avLst/>
          </a:prstGeom>
          <a:noFill/>
          <a:ln>
            <a:noFill/>
          </a:ln>
        </p:spPr>
      </p:pic>
      <p:sp>
        <p:nvSpPr>
          <p:cNvPr id="209" name="Shape 209"/>
          <p:cNvSpPr txBox="1"/>
          <p:nvPr/>
        </p:nvSpPr>
        <p:spPr>
          <a:xfrm>
            <a:off x="2565950" y="4836975"/>
            <a:ext cx="6537000" cy="290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 sz="1000" u="sng">
                <a:solidFill>
                  <a:srgbClr val="0000FF"/>
                </a:solidFill>
                <a:hlinkClick r:id="rId4"/>
              </a:rPr>
              <a:t>"Universal Design For Learning"</a:t>
            </a:r>
            <a:r>
              <a:rPr lang="en" sz="1000">
                <a:solidFill>
                  <a:schemeClr val="dk1"/>
                </a:solidFill>
              </a:rPr>
              <a:t> by </a:t>
            </a:r>
            <a:r>
              <a:rPr lang="en" sz="1000" u="sng">
                <a:solidFill>
                  <a:srgbClr val="0000FF"/>
                </a:solidFill>
                <a:hlinkClick r:id="rId5"/>
              </a:rPr>
              <a:t>Giulia Forsythe</a:t>
            </a:r>
            <a:r>
              <a:rPr lang="en" sz="1000">
                <a:solidFill>
                  <a:schemeClr val="dk1"/>
                </a:solidFill>
              </a:rPr>
              <a:t> is in the </a:t>
            </a:r>
            <a:r>
              <a:rPr lang="en" sz="1000" u="sng">
                <a:solidFill>
                  <a:srgbClr val="0000FF"/>
                </a:solidFill>
                <a:hlinkClick r:id="rId6"/>
              </a:rPr>
              <a:t>Public Domain</a:t>
            </a:r>
            <a:endParaRPr sz="1000">
              <a:solidFill>
                <a:schemeClr val="dk1"/>
              </a:solidFill>
            </a:endParaRPr>
          </a:p>
          <a:p>
            <a:pPr indent="0" lvl="0" marL="0" rtl="0" algn="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Shape 214"/>
          <p:cNvPicPr preferRelativeResize="0"/>
          <p:nvPr/>
        </p:nvPicPr>
        <p:blipFill>
          <a:blip r:embed="rId3">
            <a:alphaModFix/>
          </a:blip>
          <a:stretch>
            <a:fillRect/>
          </a:stretch>
        </p:blipFill>
        <p:spPr>
          <a:xfrm>
            <a:off x="1678774" y="0"/>
            <a:ext cx="5786451"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descr="9401173747_86cdfd1a5b_o.jpg" id="219" name="Shape 219"/>
          <p:cNvPicPr preferRelativeResize="0"/>
          <p:nvPr/>
        </p:nvPicPr>
        <p:blipFill>
          <a:blip r:embed="rId3">
            <a:alphaModFix/>
          </a:blip>
          <a:stretch>
            <a:fillRect/>
          </a:stretch>
        </p:blipFill>
        <p:spPr>
          <a:xfrm>
            <a:off x="-1050725" y="-71300"/>
            <a:ext cx="10590127" cy="5489974"/>
          </a:xfrm>
          <a:prstGeom prst="rect">
            <a:avLst/>
          </a:prstGeom>
          <a:noFill/>
          <a:ln>
            <a:noFill/>
          </a:ln>
        </p:spPr>
      </p:pic>
      <p:sp>
        <p:nvSpPr>
          <p:cNvPr id="220" name="Shape 220"/>
          <p:cNvSpPr txBox="1"/>
          <p:nvPr/>
        </p:nvSpPr>
        <p:spPr>
          <a:xfrm>
            <a:off x="3359925" y="4830600"/>
            <a:ext cx="5784000" cy="3129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000" u="sng">
                <a:solidFill>
                  <a:srgbClr val="FFFFFF"/>
                </a:solidFill>
                <a:hlinkClick r:id="rId4"/>
              </a:rPr>
              <a:t>"The Help"</a:t>
            </a:r>
            <a:r>
              <a:rPr lang="en" sz="1000">
                <a:solidFill>
                  <a:srgbClr val="FFFFFF"/>
                </a:solidFill>
              </a:rPr>
              <a:t> by </a:t>
            </a:r>
            <a:r>
              <a:rPr lang="en" sz="1000" u="sng">
                <a:solidFill>
                  <a:srgbClr val="FFFFFF"/>
                </a:solidFill>
                <a:hlinkClick r:id="rId5"/>
              </a:rPr>
              <a:t>Marina del Castell</a:t>
            </a:r>
            <a:r>
              <a:rPr lang="en" sz="1000">
                <a:solidFill>
                  <a:srgbClr val="FFFFFF"/>
                </a:solidFill>
              </a:rPr>
              <a:t> is licensed under </a:t>
            </a:r>
            <a:r>
              <a:rPr lang="en" sz="1000" u="sng">
                <a:solidFill>
                  <a:srgbClr val="FFFFFF"/>
                </a:solidFill>
                <a:hlinkClick r:id="rId6"/>
              </a:rPr>
              <a:t>CC BY 4.0</a:t>
            </a:r>
            <a:endParaRPr sz="10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Questions...</a:t>
            </a:r>
            <a:endParaRPr/>
          </a:p>
        </p:txBody>
      </p:sp>
      <p:sp>
        <p:nvSpPr>
          <p:cNvPr id="226" name="Shape 226"/>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419100" lvl="0" marL="457200" rtl="0">
              <a:spcBef>
                <a:spcPts val="600"/>
              </a:spcBef>
              <a:spcAft>
                <a:spcPts val="0"/>
              </a:spcAft>
              <a:buSzPts val="3000"/>
              <a:buChar char="●"/>
            </a:pPr>
            <a:r>
              <a:rPr lang="en"/>
              <a:t>Where do you see the connections between educational technology and open content?</a:t>
            </a:r>
            <a:endParaRPr/>
          </a:p>
          <a:p>
            <a:pPr indent="-419100" lvl="0" marL="457200" rtl="0">
              <a:spcBef>
                <a:spcPts val="0"/>
              </a:spcBef>
              <a:spcAft>
                <a:spcPts val="0"/>
              </a:spcAft>
              <a:buSzPts val="3000"/>
              <a:buChar char="●"/>
            </a:pPr>
            <a:r>
              <a:rPr lang="en"/>
              <a:t>What do you think faculty should know about ed tech when they use OER?</a:t>
            </a:r>
            <a:endParaRPr/>
          </a:p>
          <a:p>
            <a:pPr indent="-419100" lvl="0" marL="457200">
              <a:spcBef>
                <a:spcPts val="0"/>
              </a:spcBef>
              <a:spcAft>
                <a:spcPts val="0"/>
              </a:spcAft>
              <a:buSzPts val="3000"/>
              <a:buChar char="●"/>
            </a:pPr>
            <a:r>
              <a:rPr lang="en"/>
              <a:t>Are you using OER or open licenses in your own work?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Shape 231"/>
          <p:cNvPicPr preferRelativeResize="0"/>
          <p:nvPr/>
        </p:nvPicPr>
        <p:blipFill>
          <a:blip r:embed="rId3">
            <a:alphaModFix amt="17000"/>
          </a:blip>
          <a:stretch>
            <a:fillRect/>
          </a:stretch>
        </p:blipFill>
        <p:spPr>
          <a:xfrm>
            <a:off x="548964" y="0"/>
            <a:ext cx="8046072" cy="5143499"/>
          </a:xfrm>
          <a:prstGeom prst="rect">
            <a:avLst/>
          </a:prstGeom>
          <a:noFill/>
          <a:ln>
            <a:noFill/>
          </a:ln>
        </p:spPr>
      </p:pic>
      <p:sp>
        <p:nvSpPr>
          <p:cNvPr id="232" name="Shape 232"/>
          <p:cNvSpPr txBox="1"/>
          <p:nvPr/>
        </p:nvSpPr>
        <p:spPr>
          <a:xfrm>
            <a:off x="1519350" y="4925850"/>
            <a:ext cx="7626000" cy="230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u="sng">
                <a:solidFill>
                  <a:schemeClr val="hlink"/>
                </a:solidFill>
                <a:hlinkClick r:id="rId4"/>
              </a:rPr>
              <a:t>"What?"</a:t>
            </a:r>
            <a:r>
              <a:rPr lang="en" sz="1000">
                <a:solidFill>
                  <a:schemeClr val="dk1"/>
                </a:solidFill>
              </a:rPr>
              <a:t> by </a:t>
            </a:r>
            <a:r>
              <a:rPr lang="en" sz="1000" u="sng">
                <a:solidFill>
                  <a:schemeClr val="hlink"/>
                </a:solidFill>
                <a:hlinkClick r:id="rId5"/>
              </a:rPr>
              <a:t>Véronique Debord-Lazaro</a:t>
            </a:r>
            <a:r>
              <a:rPr lang="en" sz="1000">
                <a:solidFill>
                  <a:schemeClr val="dk1"/>
                </a:solidFill>
              </a:rPr>
              <a:t> is licensed under </a:t>
            </a:r>
            <a:r>
              <a:rPr lang="en" sz="1000" u="sng">
                <a:solidFill>
                  <a:schemeClr val="hlink"/>
                </a:solidFill>
                <a:hlinkClick r:id="rId6"/>
              </a:rPr>
              <a:t>CC BY SA 2.0</a:t>
            </a:r>
            <a:endParaRPr sz="600"/>
          </a:p>
        </p:txBody>
      </p:sp>
      <p:sp>
        <p:nvSpPr>
          <p:cNvPr id="233" name="Shape 233"/>
          <p:cNvSpPr txBox="1"/>
          <p:nvPr>
            <p:ph idx="1" type="subTitle"/>
          </p:nvPr>
        </p:nvSpPr>
        <p:spPr>
          <a:xfrm>
            <a:off x="685800" y="1534828"/>
            <a:ext cx="7772400" cy="78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600">
                <a:solidFill>
                  <a:srgbClr val="000000"/>
                </a:solidFill>
              </a:rPr>
              <a:t>Website: openoregon.org</a:t>
            </a:r>
            <a:br>
              <a:rPr b="1" lang="en" sz="3600">
                <a:solidFill>
                  <a:srgbClr val="000000"/>
                </a:solidFill>
              </a:rPr>
            </a:br>
            <a:r>
              <a:rPr b="1" lang="en" sz="3600">
                <a:solidFill>
                  <a:srgbClr val="000000"/>
                </a:solidFill>
              </a:rPr>
              <a:t>Twitter: @open_oregon</a:t>
            </a:r>
            <a:endParaRPr b="1" sz="3600">
              <a:solidFill>
                <a:srgbClr val="000000"/>
              </a:solidFill>
            </a:endParaRPr>
          </a:p>
          <a:p>
            <a:pPr indent="0" lvl="0" marL="0" rtl="0">
              <a:spcBef>
                <a:spcPts val="0"/>
              </a:spcBef>
              <a:spcAft>
                <a:spcPts val="0"/>
              </a:spcAft>
              <a:buNone/>
            </a:pPr>
            <a:r>
              <a:rPr b="1" lang="en" sz="3600" u="sng">
                <a:solidFill>
                  <a:schemeClr val="hlink"/>
                </a:solidFill>
                <a:hlinkClick r:id="rId7"/>
              </a:rPr>
              <a:t>hofera@linnbenton.edu</a:t>
            </a:r>
            <a:endParaRPr sz="36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Open Oregon for lights.png" id="123" name="Shape 123"/>
          <p:cNvPicPr preferRelativeResize="0"/>
          <p:nvPr/>
        </p:nvPicPr>
        <p:blipFill>
          <a:blip r:embed="rId3">
            <a:alphaModFix/>
          </a:blip>
          <a:stretch>
            <a:fillRect/>
          </a:stretch>
        </p:blipFill>
        <p:spPr>
          <a:xfrm>
            <a:off x="1932163" y="1368862"/>
            <a:ext cx="5279675" cy="240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p:nvPr/>
        </p:nvSpPr>
        <p:spPr>
          <a:xfrm>
            <a:off x="4248428" y="1696349"/>
            <a:ext cx="4412100" cy="1750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 sz="3800" u="none" cap="none" strike="noStrike">
                <a:solidFill>
                  <a:srgbClr val="000000"/>
                </a:solidFill>
                <a:latin typeface="Calibri"/>
                <a:ea typeface="Calibri"/>
                <a:cs typeface="Calibri"/>
                <a:sym typeface="Calibri"/>
              </a:rPr>
              <a:t>“…higher education shall be equally accessible to all…”</a:t>
            </a:r>
            <a:endParaRPr/>
          </a:p>
        </p:txBody>
      </p:sp>
      <p:pic>
        <p:nvPicPr>
          <p:cNvPr id="130" name="Shape 130"/>
          <p:cNvPicPr preferRelativeResize="0"/>
          <p:nvPr/>
        </p:nvPicPr>
        <p:blipFill>
          <a:blip r:embed="rId3">
            <a:alphaModFix/>
          </a:blip>
          <a:stretch>
            <a:fillRect/>
          </a:stretch>
        </p:blipFill>
        <p:spPr>
          <a:xfrm>
            <a:off x="4" y="0"/>
            <a:ext cx="424843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0" y="2212004"/>
            <a:ext cx="82296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The Problem:</a:t>
            </a:r>
            <a:endParaRPr/>
          </a:p>
        </p:txBody>
      </p:sp>
      <p:pic>
        <p:nvPicPr>
          <p:cNvPr id="136" name="Shape 136"/>
          <p:cNvPicPr preferRelativeResize="0"/>
          <p:nvPr/>
        </p:nvPicPr>
        <p:blipFill rotWithShape="1">
          <a:blip r:embed="rId3">
            <a:alphaModFix/>
          </a:blip>
          <a:srcRect b="4519" l="-1110" r="1110" t="-4520"/>
          <a:stretch/>
        </p:blipFill>
        <p:spPr>
          <a:xfrm>
            <a:off x="7300950" y="1655800"/>
            <a:ext cx="1688400" cy="1969800"/>
          </a:xfrm>
          <a:prstGeom prst="rect">
            <a:avLst/>
          </a:prstGeom>
          <a:noFill/>
          <a:ln>
            <a:noFill/>
          </a:ln>
        </p:spPr>
      </p:pic>
      <p:pic>
        <p:nvPicPr>
          <p:cNvPr id="137" name="Shape 137"/>
          <p:cNvPicPr preferRelativeResize="0"/>
          <p:nvPr/>
        </p:nvPicPr>
        <p:blipFill>
          <a:blip r:embed="rId4">
            <a:alphaModFix/>
          </a:blip>
          <a:stretch>
            <a:fillRect/>
          </a:stretch>
        </p:blipFill>
        <p:spPr>
          <a:xfrm>
            <a:off x="2892250" y="0"/>
            <a:ext cx="440869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p:nvPr/>
        </p:nvSpPr>
        <p:spPr>
          <a:xfrm>
            <a:off x="0" y="4956105"/>
            <a:ext cx="1236000" cy="1923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b="0" i="0" lang="en" sz="1000" u="sng" cap="none" strike="noStrike">
                <a:solidFill>
                  <a:schemeClr val="hlink"/>
                </a:solidFill>
                <a:latin typeface="Calibri"/>
                <a:ea typeface="Calibri"/>
                <a:cs typeface="Calibri"/>
                <a:sym typeface="Calibri"/>
                <a:hlinkClick r:id="rId3"/>
              </a:rPr>
              <a:t>http://www.sheeo.org</a:t>
            </a:r>
            <a:r>
              <a:rPr b="0" i="0" lang="en" sz="1000" u="none" cap="none" strike="noStrike">
                <a:solidFill>
                  <a:srgbClr val="363744"/>
                </a:solidFill>
                <a:latin typeface="Calibri"/>
                <a:ea typeface="Calibri"/>
                <a:cs typeface="Calibri"/>
                <a:sym typeface="Calibri"/>
              </a:rPr>
              <a:t> </a:t>
            </a:r>
            <a:endParaRPr/>
          </a:p>
        </p:txBody>
      </p:sp>
      <p:pic>
        <p:nvPicPr>
          <p:cNvPr id="144" name="Shape 144"/>
          <p:cNvPicPr preferRelativeResize="0"/>
          <p:nvPr/>
        </p:nvPicPr>
        <p:blipFill>
          <a:blip r:embed="rId4">
            <a:alphaModFix/>
          </a:blip>
          <a:stretch>
            <a:fillRect/>
          </a:stretch>
        </p:blipFill>
        <p:spPr>
          <a:xfrm>
            <a:off x="695475" y="228000"/>
            <a:ext cx="7753050" cy="4728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p:nvPr/>
        </p:nvSpPr>
        <p:spPr>
          <a:xfrm>
            <a:off x="0" y="4956105"/>
            <a:ext cx="1236000" cy="1923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b="0" i="0" lang="en" sz="1000" u="sng" cap="none" strike="noStrike">
                <a:solidFill>
                  <a:schemeClr val="hlink"/>
                </a:solidFill>
                <a:latin typeface="Calibri"/>
                <a:ea typeface="Calibri"/>
                <a:cs typeface="Calibri"/>
                <a:sym typeface="Calibri"/>
                <a:hlinkClick r:id="rId3"/>
              </a:rPr>
              <a:t>http://www.sheeo.org</a:t>
            </a:r>
            <a:r>
              <a:rPr b="0" i="0" lang="en" sz="1000" u="none" cap="none" strike="noStrike">
                <a:solidFill>
                  <a:srgbClr val="363744"/>
                </a:solidFill>
                <a:latin typeface="Calibri"/>
                <a:ea typeface="Calibri"/>
                <a:cs typeface="Calibri"/>
                <a:sym typeface="Calibri"/>
              </a:rPr>
              <a:t> </a:t>
            </a:r>
            <a:endParaRPr/>
          </a:p>
        </p:txBody>
      </p:sp>
      <p:pic>
        <p:nvPicPr>
          <p:cNvPr id="151" name="Shape 151"/>
          <p:cNvPicPr preferRelativeResize="0"/>
          <p:nvPr/>
        </p:nvPicPr>
        <p:blipFill>
          <a:blip r:embed="rId4">
            <a:alphaModFix/>
          </a:blip>
          <a:stretch>
            <a:fillRect/>
          </a:stretch>
        </p:blipFill>
        <p:spPr>
          <a:xfrm>
            <a:off x="633482" y="152400"/>
            <a:ext cx="7877035" cy="480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0" y="205975"/>
            <a:ext cx="9144000" cy="8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000"/>
              <a:t>Statewide Public Institutions Affordability Snapshot</a:t>
            </a:r>
            <a:endParaRPr sz="3000"/>
          </a:p>
        </p:txBody>
      </p:sp>
      <p:sp>
        <p:nvSpPr>
          <p:cNvPr id="158" name="Shape 158"/>
          <p:cNvSpPr/>
          <p:nvPr/>
        </p:nvSpPr>
        <p:spPr>
          <a:xfrm>
            <a:off x="0" y="4956100"/>
            <a:ext cx="5043000" cy="1923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lang="en" sz="1000" u="sng">
                <a:solidFill>
                  <a:schemeClr val="hlink"/>
                </a:solidFill>
                <a:latin typeface="Calibri"/>
                <a:ea typeface="Calibri"/>
                <a:cs typeface="Calibri"/>
                <a:sym typeface="Calibri"/>
                <a:hlinkClick r:id="rId3"/>
              </a:rPr>
              <a:t>http://www.oregon.gov/highered/research/Documents/Snapshots/Statewide-Snapshot.pdf</a:t>
            </a:r>
            <a:r>
              <a:rPr lang="en" sz="1000">
                <a:latin typeface="Calibri"/>
                <a:ea typeface="Calibri"/>
                <a:cs typeface="Calibri"/>
                <a:sym typeface="Calibri"/>
              </a:rPr>
              <a:t> </a:t>
            </a:r>
            <a:endParaRPr/>
          </a:p>
        </p:txBody>
      </p:sp>
      <p:pic>
        <p:nvPicPr>
          <p:cNvPr id="159" name="Shape 159"/>
          <p:cNvPicPr preferRelativeResize="0"/>
          <p:nvPr/>
        </p:nvPicPr>
        <p:blipFill>
          <a:blip r:embed="rId4">
            <a:alphaModFix/>
          </a:blip>
          <a:stretch>
            <a:fillRect/>
          </a:stretch>
        </p:blipFill>
        <p:spPr>
          <a:xfrm>
            <a:off x="0" y="1063382"/>
            <a:ext cx="9144001" cy="37480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3"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126588" y="152400"/>
            <a:ext cx="8890825" cy="4507150"/>
          </a:xfrm>
          <a:prstGeom prst="rect">
            <a:avLst/>
          </a:prstGeom>
          <a:noFill/>
          <a:ln>
            <a:noFill/>
          </a:ln>
        </p:spPr>
      </p:pic>
      <p:sp>
        <p:nvSpPr>
          <p:cNvPr id="165" name="Shape 165"/>
          <p:cNvSpPr/>
          <p:nvPr/>
        </p:nvSpPr>
        <p:spPr>
          <a:xfrm>
            <a:off x="6332775" y="4951140"/>
            <a:ext cx="2811300" cy="1923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b="0" i="0" lang="en" sz="1000" u="none" cap="none" strike="noStrike">
                <a:solidFill>
                  <a:srgbClr val="363744"/>
                </a:solidFill>
                <a:latin typeface="Arial"/>
                <a:ea typeface="Arial"/>
                <a:cs typeface="Arial"/>
                <a:sym typeface="Arial"/>
              </a:rPr>
              <a:t>Bureau of Labor Statistics </a:t>
            </a:r>
            <a:r>
              <a:rPr b="0" i="0" lang="en" sz="1000" u="sng" cap="none" strike="noStrike">
                <a:solidFill>
                  <a:srgbClr val="0000FF"/>
                </a:solidFill>
                <a:latin typeface="Arial"/>
                <a:ea typeface="Arial"/>
                <a:cs typeface="Arial"/>
                <a:sym typeface="Arial"/>
                <a:hlinkClick r:id="rId4"/>
              </a:rPr>
              <a:t>http://www.bls.gov/cpi/</a:t>
            </a:r>
            <a:r>
              <a:rPr b="0" i="0" lang="en" sz="1000" u="none" cap="none" strike="noStrike">
                <a:solidFill>
                  <a:srgbClr val="363744"/>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p:nvPr/>
        </p:nvSpPr>
        <p:spPr>
          <a:xfrm>
            <a:off x="625630" y="170275"/>
            <a:ext cx="7892700" cy="10311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b="0" i="0" lang="en" sz="3200" u="none" cap="none" strike="noStrike">
                <a:solidFill>
                  <a:srgbClr val="000000"/>
                </a:solidFill>
                <a:latin typeface="Calibri"/>
                <a:ea typeface="Calibri"/>
                <a:cs typeface="Calibri"/>
                <a:sym typeface="Calibri"/>
              </a:rPr>
              <a:t>In your academic career, has the cost of required textbooks caused you to:</a:t>
            </a:r>
            <a:endParaRPr/>
          </a:p>
        </p:txBody>
      </p:sp>
      <p:sp>
        <p:nvSpPr>
          <p:cNvPr id="171" name="Shape 171"/>
          <p:cNvSpPr/>
          <p:nvPr/>
        </p:nvSpPr>
        <p:spPr>
          <a:xfrm>
            <a:off x="0" y="4951140"/>
            <a:ext cx="4950000" cy="1923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b="0" i="0" lang="en" sz="1000" u="none" cap="none" strike="noStrike">
                <a:solidFill>
                  <a:srgbClr val="363744"/>
                </a:solidFill>
                <a:latin typeface="Avenir"/>
                <a:ea typeface="Avenir"/>
                <a:cs typeface="Avenir"/>
                <a:sym typeface="Avenir"/>
              </a:rPr>
              <a:t>http://www.openaccesstextbooks.org/pdf/2012_Florida_Student_Textbook_Survey.pdf</a:t>
            </a:r>
            <a:endParaRPr/>
          </a:p>
        </p:txBody>
      </p:sp>
      <p:graphicFrame>
        <p:nvGraphicFramePr>
          <p:cNvPr id="172" name="Shape 172"/>
          <p:cNvGraphicFramePr/>
          <p:nvPr/>
        </p:nvGraphicFramePr>
        <p:xfrm>
          <a:off x="832313" y="1201250"/>
          <a:ext cx="3000000" cy="3000000"/>
        </p:xfrm>
        <a:graphic>
          <a:graphicData uri="http://schemas.openxmlformats.org/drawingml/2006/table">
            <a:tbl>
              <a:tblPr>
                <a:noFill/>
                <a:tableStyleId>{2199A4BD-044A-4FDB-BF65-B25414363E28}</a:tableStyleId>
              </a:tblPr>
              <a:tblGrid>
                <a:gridCol w="1161100"/>
                <a:gridCol w="1180450"/>
                <a:gridCol w="5137825"/>
              </a:tblGrid>
              <a:tr h="535700">
                <a:tc>
                  <a:txBody>
                    <a:bodyPr>
                      <a:noAutofit/>
                    </a:bodyPr>
                    <a:lstStyle/>
                    <a:p>
                      <a:pPr indent="0" lvl="0" marL="0" rtl="0" algn="ctr">
                        <a:lnSpc>
                          <a:spcPct val="115000"/>
                        </a:lnSpc>
                        <a:spcBef>
                          <a:spcPts val="0"/>
                        </a:spcBef>
                        <a:spcAft>
                          <a:spcPts val="0"/>
                        </a:spcAft>
                        <a:buNone/>
                      </a:pPr>
                      <a:r>
                        <a:rPr lang="en" sz="2300"/>
                        <a:t>2012</a:t>
                      </a:r>
                      <a:endParaRPr sz="2300"/>
                    </a:p>
                  </a:txBody>
                  <a:tcPr marT="91425" marB="91425" marR="91425" marL="91425">
                    <a:lnR cap="flat" cmpd="sng" w="12575">
                      <a:solidFill>
                        <a:srgbClr val="000000"/>
                      </a:solidFill>
                      <a:prstDash val="solid"/>
                      <a:round/>
                      <a:headEnd len="sm" w="sm" type="none"/>
                      <a:tailEnd len="sm" w="sm" type="none"/>
                    </a:lnR>
                    <a:lnB cap="flat" cmpd="sng" w="1257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300"/>
                        <a:t>2016</a:t>
                      </a:r>
                      <a:endParaRPr sz="2300"/>
                    </a:p>
                  </a:txBody>
                  <a:tcPr marT="91425" marB="91425" marR="91425" marL="91425">
                    <a:lnL cap="flat" cmpd="sng" w="12575">
                      <a:solidFill>
                        <a:srgbClr val="000000"/>
                      </a:solidFill>
                      <a:prstDash val="solid"/>
                      <a:round/>
                      <a:headEnd len="sm" w="sm" type="none"/>
                      <a:tailEnd len="sm" w="sm" type="none"/>
                    </a:lnL>
                    <a:lnB cap="flat" cmpd="sng" w="1257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91425" marB="91425" marR="91425" marL="91425">
                    <a:lnB cap="flat" cmpd="sng" w="12575">
                      <a:solidFill>
                        <a:srgbClr val="000000"/>
                      </a:solidFill>
                      <a:prstDash val="solid"/>
                      <a:round/>
                      <a:headEnd len="sm" w="sm" type="none"/>
                      <a:tailEnd len="sm" w="sm" type="none"/>
                    </a:lnB>
                  </a:tcPr>
                </a:tc>
              </a:tr>
              <a:tr h="535700">
                <a:tc>
                  <a:txBody>
                    <a:bodyPr>
                      <a:noAutofit/>
                    </a:bodyPr>
                    <a:lstStyle/>
                    <a:p>
                      <a:pPr indent="0" lvl="0" marL="0" rtl="0" algn="ctr">
                        <a:lnSpc>
                          <a:spcPct val="115000"/>
                        </a:lnSpc>
                        <a:spcBef>
                          <a:spcPts val="0"/>
                        </a:spcBef>
                        <a:spcAft>
                          <a:spcPts val="0"/>
                        </a:spcAft>
                        <a:buNone/>
                      </a:pPr>
                      <a:r>
                        <a:rPr lang="en" sz="2000">
                          <a:solidFill>
                            <a:srgbClr val="9D3320"/>
                          </a:solidFill>
                        </a:rPr>
                        <a:t>63.6%</a:t>
                      </a:r>
                      <a:endParaRPr sz="2000">
                        <a:solidFill>
                          <a:srgbClr val="9D3320"/>
                        </a:solidFill>
                      </a:endParaRPr>
                    </a:p>
                  </a:txBody>
                  <a:tcPr marT="91425" marB="91425" marR="91425" marL="91425">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solidFill>
                            <a:srgbClr val="9D3320"/>
                          </a:solidFill>
                        </a:rPr>
                        <a:t>66.5%</a:t>
                      </a:r>
                      <a:endParaRPr sz="2000">
                        <a:solidFill>
                          <a:srgbClr val="9D3320"/>
                        </a:solidFill>
                      </a:endParaRPr>
                    </a:p>
                  </a:txBody>
                  <a:tcPr marT="91425" marB="91425" marR="91425" marL="91425">
                    <a:lnL cap="flat" cmpd="sng" w="12575">
                      <a:solidFill>
                        <a:srgbClr val="000000"/>
                      </a:solidFill>
                      <a:prstDash val="solid"/>
                      <a:round/>
                      <a:headEnd len="sm" w="sm" type="none"/>
                      <a:tailEnd len="sm" w="sm" type="none"/>
                    </a:lnL>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000"/>
                        <a:t>Not purchase the required textbook</a:t>
                      </a:r>
                      <a:endParaRPr sz="2000"/>
                    </a:p>
                  </a:txBody>
                  <a:tcPr marT="91425" marB="91425" marR="91425" marL="9142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r>
              <a:tr h="535700">
                <a:tc>
                  <a:txBody>
                    <a:bodyPr>
                      <a:noAutofit/>
                    </a:bodyPr>
                    <a:lstStyle/>
                    <a:p>
                      <a:pPr indent="0" lvl="0" marL="0" rtl="0" algn="ctr">
                        <a:lnSpc>
                          <a:spcPct val="115000"/>
                        </a:lnSpc>
                        <a:spcBef>
                          <a:spcPts val="0"/>
                        </a:spcBef>
                        <a:spcAft>
                          <a:spcPts val="0"/>
                        </a:spcAft>
                        <a:buNone/>
                      </a:pPr>
                      <a:r>
                        <a:rPr lang="en" sz="2000">
                          <a:solidFill>
                            <a:srgbClr val="9D3320"/>
                          </a:solidFill>
                        </a:rPr>
                        <a:t>49.2%</a:t>
                      </a:r>
                      <a:endParaRPr sz="2000">
                        <a:solidFill>
                          <a:srgbClr val="9D3320"/>
                        </a:solidFill>
                      </a:endParaRPr>
                    </a:p>
                  </a:txBody>
                  <a:tcPr marT="91425" marB="91425" marR="91425" marL="91425">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solidFill>
                            <a:srgbClr val="9D3320"/>
                          </a:solidFill>
                        </a:rPr>
                        <a:t>47.6%</a:t>
                      </a:r>
                      <a:endParaRPr sz="2000">
                        <a:solidFill>
                          <a:srgbClr val="9D3320"/>
                        </a:solidFill>
                      </a:endParaRPr>
                    </a:p>
                  </a:txBody>
                  <a:tcPr marT="91425" marB="91425" marR="91425" marL="91425">
                    <a:lnL cap="flat" cmpd="sng" w="12575">
                      <a:solidFill>
                        <a:srgbClr val="000000"/>
                      </a:solidFill>
                      <a:prstDash val="solid"/>
                      <a:round/>
                      <a:headEnd len="sm" w="sm" type="none"/>
                      <a:tailEnd len="sm" w="sm" type="none"/>
                    </a:lnL>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000"/>
                        <a:t>Take fewer courses</a:t>
                      </a:r>
                      <a:endParaRPr sz="2000"/>
                    </a:p>
                  </a:txBody>
                  <a:tcPr marT="91425" marB="91425" marR="91425" marL="9142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r>
              <a:tr h="535700">
                <a:tc>
                  <a:txBody>
                    <a:bodyPr>
                      <a:noAutofit/>
                    </a:bodyPr>
                    <a:lstStyle/>
                    <a:p>
                      <a:pPr indent="0" lvl="0" marL="0" rtl="0" algn="ctr">
                        <a:lnSpc>
                          <a:spcPct val="115000"/>
                        </a:lnSpc>
                        <a:spcBef>
                          <a:spcPts val="0"/>
                        </a:spcBef>
                        <a:spcAft>
                          <a:spcPts val="0"/>
                        </a:spcAft>
                        <a:buNone/>
                      </a:pPr>
                      <a:r>
                        <a:rPr lang="en" sz="2000">
                          <a:solidFill>
                            <a:srgbClr val="9D3320"/>
                          </a:solidFill>
                        </a:rPr>
                        <a:t>45.1%</a:t>
                      </a:r>
                      <a:endParaRPr sz="2000">
                        <a:solidFill>
                          <a:srgbClr val="9D3320"/>
                        </a:solidFill>
                      </a:endParaRPr>
                    </a:p>
                  </a:txBody>
                  <a:tcPr marT="91425" marB="91425" marR="91425" marL="91425">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solidFill>
                            <a:srgbClr val="9D3320"/>
                          </a:solidFill>
                        </a:rPr>
                        <a:t>45.5%</a:t>
                      </a:r>
                      <a:endParaRPr sz="2000">
                        <a:solidFill>
                          <a:srgbClr val="9D3320"/>
                        </a:solidFill>
                      </a:endParaRPr>
                    </a:p>
                  </a:txBody>
                  <a:tcPr marT="91425" marB="91425" marR="91425" marL="91425">
                    <a:lnL cap="flat" cmpd="sng" w="12575">
                      <a:solidFill>
                        <a:srgbClr val="000000"/>
                      </a:solidFill>
                      <a:prstDash val="solid"/>
                      <a:round/>
                      <a:headEnd len="sm" w="sm" type="none"/>
                      <a:tailEnd len="sm" w="sm" type="none"/>
                    </a:lnL>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000"/>
                        <a:t>Not register for a specific course</a:t>
                      </a:r>
                      <a:endParaRPr sz="2000"/>
                    </a:p>
                  </a:txBody>
                  <a:tcPr marT="91425" marB="91425" marR="91425" marL="9142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r>
              <a:tr h="535700">
                <a:tc>
                  <a:txBody>
                    <a:bodyPr>
                      <a:noAutofit/>
                    </a:bodyPr>
                    <a:lstStyle/>
                    <a:p>
                      <a:pPr indent="0" lvl="0" marL="0" rtl="0" algn="ctr">
                        <a:lnSpc>
                          <a:spcPct val="115000"/>
                        </a:lnSpc>
                        <a:spcBef>
                          <a:spcPts val="0"/>
                        </a:spcBef>
                        <a:spcAft>
                          <a:spcPts val="0"/>
                        </a:spcAft>
                        <a:buNone/>
                      </a:pPr>
                      <a:r>
                        <a:rPr lang="en" sz="2000">
                          <a:solidFill>
                            <a:srgbClr val="9D3320"/>
                          </a:solidFill>
                        </a:rPr>
                        <a:t>33.9%</a:t>
                      </a:r>
                      <a:endParaRPr sz="2000">
                        <a:solidFill>
                          <a:srgbClr val="9D3320"/>
                        </a:solidFill>
                      </a:endParaRPr>
                    </a:p>
                  </a:txBody>
                  <a:tcPr marT="91425" marB="91425" marR="91425" marL="91425">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solidFill>
                            <a:srgbClr val="9D3320"/>
                          </a:solidFill>
                        </a:rPr>
                        <a:t>37.6%</a:t>
                      </a:r>
                      <a:endParaRPr sz="2000">
                        <a:solidFill>
                          <a:srgbClr val="9D3320"/>
                        </a:solidFill>
                      </a:endParaRPr>
                    </a:p>
                  </a:txBody>
                  <a:tcPr marT="91425" marB="91425" marR="91425" marL="91425">
                    <a:lnL cap="flat" cmpd="sng" w="12575">
                      <a:solidFill>
                        <a:srgbClr val="000000"/>
                      </a:solidFill>
                      <a:prstDash val="solid"/>
                      <a:round/>
                      <a:headEnd len="sm" w="sm" type="none"/>
                      <a:tailEnd len="sm" w="sm" type="none"/>
                    </a:lnL>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000"/>
                        <a:t>Earn a poor grade</a:t>
                      </a:r>
                      <a:endParaRPr sz="2000"/>
                    </a:p>
                  </a:txBody>
                  <a:tcPr marT="91425" marB="91425" marR="91425" marL="9142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r>
              <a:tr h="535700">
                <a:tc>
                  <a:txBody>
                    <a:bodyPr>
                      <a:noAutofit/>
                    </a:bodyPr>
                    <a:lstStyle/>
                    <a:p>
                      <a:pPr indent="0" lvl="0" marL="0" rtl="0" algn="ctr">
                        <a:lnSpc>
                          <a:spcPct val="115000"/>
                        </a:lnSpc>
                        <a:spcBef>
                          <a:spcPts val="0"/>
                        </a:spcBef>
                        <a:spcAft>
                          <a:spcPts val="0"/>
                        </a:spcAft>
                        <a:buNone/>
                      </a:pPr>
                      <a:r>
                        <a:rPr lang="en" sz="2000">
                          <a:solidFill>
                            <a:srgbClr val="9D3320"/>
                          </a:solidFill>
                        </a:rPr>
                        <a:t>26.7%</a:t>
                      </a:r>
                      <a:endParaRPr sz="2000">
                        <a:solidFill>
                          <a:srgbClr val="9D3320"/>
                        </a:solidFill>
                      </a:endParaRPr>
                    </a:p>
                  </a:txBody>
                  <a:tcPr marT="91425" marB="91425" marR="91425" marL="91425">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2000">
                          <a:solidFill>
                            <a:srgbClr val="9D3320"/>
                          </a:solidFill>
                        </a:rPr>
                        <a:t>26.1%</a:t>
                      </a:r>
                      <a:endParaRPr sz="2000">
                        <a:solidFill>
                          <a:srgbClr val="9D3320"/>
                        </a:solidFill>
                      </a:endParaRPr>
                    </a:p>
                  </a:txBody>
                  <a:tcPr marT="91425" marB="91425" marR="91425" marL="91425">
                    <a:lnL cap="flat" cmpd="sng" w="12575">
                      <a:solidFill>
                        <a:srgbClr val="000000"/>
                      </a:solidFill>
                      <a:prstDash val="solid"/>
                      <a:round/>
                      <a:headEnd len="sm" w="sm" type="none"/>
                      <a:tailEnd len="sm" w="sm" type="none"/>
                    </a:lnL>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2000"/>
                        <a:t>Drop a course</a:t>
                      </a:r>
                      <a:endParaRPr sz="2000"/>
                    </a:p>
                  </a:txBody>
                  <a:tcPr marT="91425" marB="91425" marR="91425" marL="91425">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r>
              <a:tr h="535700">
                <a:tc>
                  <a:txBody>
                    <a:bodyPr>
                      <a:noAutofit/>
                    </a:bodyPr>
                    <a:lstStyle/>
                    <a:p>
                      <a:pPr indent="0" lvl="0" marL="0" rtl="0" algn="ctr">
                        <a:lnSpc>
                          <a:spcPct val="115000"/>
                        </a:lnSpc>
                        <a:spcBef>
                          <a:spcPts val="0"/>
                        </a:spcBef>
                        <a:spcAft>
                          <a:spcPts val="0"/>
                        </a:spcAft>
                        <a:buNone/>
                      </a:pPr>
                      <a:r>
                        <a:rPr lang="en" sz="2000">
                          <a:solidFill>
                            <a:srgbClr val="9D3320"/>
                          </a:solidFill>
                        </a:rPr>
                        <a:t>17.0%</a:t>
                      </a:r>
                      <a:endParaRPr sz="2000">
                        <a:solidFill>
                          <a:srgbClr val="9D3320"/>
                        </a:solidFill>
                      </a:endParaRPr>
                    </a:p>
                  </a:txBody>
                  <a:tcPr marT="91425" marB="91425" marR="91425" marL="91425">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tcPr>
                </a:tc>
                <a:tc>
                  <a:txBody>
                    <a:bodyPr>
                      <a:noAutofit/>
                    </a:bodyPr>
                    <a:lstStyle/>
                    <a:p>
                      <a:pPr indent="0" lvl="0" marL="0" rtl="0" algn="ctr">
                        <a:lnSpc>
                          <a:spcPct val="115000"/>
                        </a:lnSpc>
                        <a:spcBef>
                          <a:spcPts val="0"/>
                        </a:spcBef>
                        <a:spcAft>
                          <a:spcPts val="0"/>
                        </a:spcAft>
                        <a:buNone/>
                      </a:pPr>
                      <a:r>
                        <a:rPr lang="en" sz="2000">
                          <a:solidFill>
                            <a:srgbClr val="9D3320"/>
                          </a:solidFill>
                        </a:rPr>
                        <a:t>19.8%</a:t>
                      </a:r>
                      <a:endParaRPr sz="2000">
                        <a:solidFill>
                          <a:srgbClr val="9D3320"/>
                        </a:solidFill>
                      </a:endParaRPr>
                    </a:p>
                  </a:txBody>
                  <a:tcPr marT="91425" marB="91425" marR="91425" marL="91425">
                    <a:lnL cap="flat" cmpd="sng" w="12575">
                      <a:solidFill>
                        <a:srgbClr val="000000"/>
                      </a:solidFill>
                      <a:prstDash val="solid"/>
                      <a:round/>
                      <a:headEnd len="sm" w="sm" type="none"/>
                      <a:tailEnd len="sm" w="sm" type="none"/>
                    </a:lnL>
                    <a:lnT cap="flat" cmpd="sng" w="12575">
                      <a:solidFill>
                        <a:srgbClr val="000000"/>
                      </a:solidFill>
                      <a:prstDash val="solid"/>
                      <a:round/>
                      <a:headEnd len="sm" w="sm" type="none"/>
                      <a:tailEnd len="sm" w="sm" type="none"/>
                    </a:lnT>
                  </a:tcPr>
                </a:tc>
                <a:tc>
                  <a:txBody>
                    <a:bodyPr>
                      <a:noAutofit/>
                    </a:bodyPr>
                    <a:lstStyle/>
                    <a:p>
                      <a:pPr indent="0" lvl="0" marL="0" rtl="0">
                        <a:lnSpc>
                          <a:spcPct val="115000"/>
                        </a:lnSpc>
                        <a:spcBef>
                          <a:spcPts val="0"/>
                        </a:spcBef>
                        <a:spcAft>
                          <a:spcPts val="0"/>
                        </a:spcAft>
                        <a:buNone/>
                      </a:pPr>
                      <a:r>
                        <a:rPr lang="en" sz="2000"/>
                        <a:t>Fail a course</a:t>
                      </a:r>
                      <a:endParaRPr sz="2000"/>
                    </a:p>
                  </a:txBody>
                  <a:tcPr marT="91425" marB="91425" marR="91425" marL="91425">
                    <a:lnT cap="flat" cmpd="sng" w="12575">
                      <a:solidFill>
                        <a:srgbClr val="000000"/>
                      </a:solidFill>
                      <a:prstDash val="solid"/>
                      <a:round/>
                      <a:headEnd len="sm" w="sm" type="none"/>
                      <a:tailEnd len="sm" w="sm" type="none"/>
                    </a:lnT>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Light 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