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layout1.xml" ContentType="application/vnd.openxmlformats-officedocument.drawingml.diagramLayout+xml"/>
  <Override PartName="/ppt/charts/chart3.xml" ContentType="application/vnd.openxmlformats-officedocument.drawingml.chart+xml"/>
  <Override PartName="/ppt/charts/chart4.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charts/chart1.xml" ContentType="application/vnd.openxmlformats-officedocument.drawingml.chart+xml"/>
  <Override PartName="/ppt/notesSlides/notesSlide5.xml" ContentType="application/vnd.openxmlformats-officedocument.presentationml.notesSlide+xml"/>
  <Override PartName="/ppt/diagrams/data1.xml" ContentType="application/vnd.openxmlformats-officedocument.drawingml.diagramData+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256" r:id="rId2"/>
    <p:sldId id="257" r:id="rId3"/>
    <p:sldId id="260" r:id="rId4"/>
    <p:sldId id="277" r:id="rId5"/>
    <p:sldId id="265" r:id="rId6"/>
    <p:sldId id="258" r:id="rId7"/>
    <p:sldId id="275" r:id="rId8"/>
    <p:sldId id="282" r:id="rId9"/>
    <p:sldId id="262" r:id="rId10"/>
    <p:sldId id="279" r:id="rId11"/>
    <p:sldId id="276" r:id="rId12"/>
    <p:sldId id="263" r:id="rId13"/>
    <p:sldId id="281" r:id="rId14"/>
    <p:sldId id="283" r:id="rId15"/>
    <p:sldId id="287" r:id="rId16"/>
    <p:sldId id="284" r:id="rId17"/>
    <p:sldId id="289" r:id="rId18"/>
    <p:sldId id="264" r:id="rId19"/>
    <p:sldId id="285" r:id="rId20"/>
    <p:sldId id="290" r:id="rId21"/>
    <p:sldId id="286" r:id="rId22"/>
    <p:sldId id="280" r:id="rId23"/>
  </p:sldIdLst>
  <p:sldSz cx="9144000" cy="6858000" type="screen4x3"/>
  <p:notesSz cx="6858000" cy="9144000"/>
  <p:custDataLst>
    <p:tags r:id="rId2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60"/>
  </p:normalViewPr>
  <p:slideViewPr>
    <p:cSldViewPr>
      <p:cViewPr>
        <p:scale>
          <a:sx n="80" d="100"/>
          <a:sy n="80" d="100"/>
        </p:scale>
        <p:origin x="-600"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Documents%20and%20Settings\cforeman\My%20Documents\LMS-Compare\BS26%20projection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Documents%20and%20Settings\cforeman\My%20Documents\NWMET\Training%20Stats.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Documents%20and%20Settings\cforeman\Local%20Settings\Temp\Training_Stats_1-25-11.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Documents%20and%20Settings\cforeman\Local%20Settings\Temp\LMS_Statistics_B013.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plotArea>
      <c:layout/>
      <c:pieChart>
        <c:varyColors val="1"/>
        <c:ser>
          <c:idx val="0"/>
          <c:order val="0"/>
          <c:dLbls>
            <c:dLbl>
              <c:idx val="0"/>
              <c:layout>
                <c:manualLayout>
                  <c:x val="1.7540029718507748E-2"/>
                  <c:y val="1.1274987493404104E-2"/>
                </c:manualLayout>
              </c:layout>
              <c:tx>
                <c:rich>
                  <a:bodyPr/>
                  <a:lstStyle/>
                  <a:p>
                    <a:pPr>
                      <a:defRPr sz="1200"/>
                    </a:pPr>
                    <a:r>
                      <a:rPr lang="en-US" sz="1400" b="1" dirty="0"/>
                      <a:t>Blackboard
70%</a:t>
                    </a:r>
                  </a:p>
                </c:rich>
              </c:tx>
              <c:spPr/>
              <c:showCatName val="1"/>
              <c:showPercent val="1"/>
            </c:dLbl>
            <c:dLbl>
              <c:idx val="1"/>
              <c:layout>
                <c:manualLayout>
                  <c:x val="-8.5923518819407026E-3"/>
                  <c:y val="1.4900187084969619E-2"/>
                </c:manualLayout>
              </c:layout>
              <c:spPr/>
              <c:txPr>
                <a:bodyPr/>
                <a:lstStyle/>
                <a:p>
                  <a:pPr>
                    <a:defRPr sz="1200"/>
                  </a:pPr>
                  <a:endParaRPr lang="en-US"/>
                </a:p>
              </c:txPr>
              <c:showCatName val="1"/>
              <c:showPercent val="1"/>
            </c:dLbl>
            <c:dLbl>
              <c:idx val="2"/>
              <c:layout>
                <c:manualLayout>
                  <c:x val="-1.3605984437130621E-2"/>
                  <c:y val="-9.1615441020265111E-3"/>
                </c:manualLayout>
              </c:layout>
              <c:spPr/>
              <c:txPr>
                <a:bodyPr/>
                <a:lstStyle/>
                <a:p>
                  <a:pPr>
                    <a:defRPr sz="1200"/>
                  </a:pPr>
                  <a:endParaRPr lang="en-US"/>
                </a:p>
              </c:txPr>
              <c:showCatName val="1"/>
              <c:showPercent val="1"/>
            </c:dLbl>
            <c:dLbl>
              <c:idx val="3"/>
              <c:layout>
                <c:manualLayout>
                  <c:x val="-1.880005740023263E-2"/>
                  <c:y val="-3.0172899405851137E-2"/>
                </c:manualLayout>
              </c:layout>
              <c:tx>
                <c:rich>
                  <a:bodyPr/>
                  <a:lstStyle/>
                  <a:p>
                    <a:pPr>
                      <a:defRPr sz="1200"/>
                    </a:pPr>
                    <a:r>
                      <a:rPr lang="en-US" dirty="0" smtClean="0"/>
                      <a:t>Tech </a:t>
                    </a:r>
                    <a:r>
                      <a:rPr lang="en-US" dirty="0"/>
                      <a:t>support
15%</a:t>
                    </a:r>
                  </a:p>
                </c:rich>
              </c:tx>
              <c:spPr/>
              <c:showCatName val="1"/>
              <c:showPercent val="1"/>
            </c:dLbl>
            <c:dLbl>
              <c:idx val="4"/>
              <c:layout>
                <c:manualLayout>
                  <c:x val="-1.0049947460271096E-2"/>
                  <c:y val="-2.8859055803403246E-3"/>
                </c:manualLayout>
              </c:layout>
              <c:tx>
                <c:rich>
                  <a:bodyPr/>
                  <a:lstStyle/>
                  <a:p>
                    <a:pPr>
                      <a:defRPr sz="1200"/>
                    </a:pPr>
                    <a:r>
                      <a:rPr lang="en-US" dirty="0" smtClean="0"/>
                      <a:t>Misc</a:t>
                    </a:r>
                    <a:r>
                      <a:rPr lang="en-US" dirty="0"/>
                      <a:t>.
7%</a:t>
                    </a:r>
                  </a:p>
                </c:rich>
              </c:tx>
              <c:spPr/>
              <c:showCatName val="1"/>
              <c:showPercent val="1"/>
            </c:dLbl>
            <c:showCatName val="1"/>
            <c:showPercent val="1"/>
            <c:showLeaderLines val="1"/>
          </c:dLbls>
          <c:cat>
            <c:strRef>
              <c:f>'$ charts'!$D$7:$D$11</c:f>
              <c:strCache>
                <c:ptCount val="5"/>
                <c:pt idx="0">
                  <c:v>Blackboard</c:v>
                </c:pt>
                <c:pt idx="1">
                  <c:v>Telecourses</c:v>
                </c:pt>
                <c:pt idx="2">
                  <c:v>1050 help </c:v>
                </c:pt>
                <c:pt idx="3">
                  <c:v>tech support</c:v>
                </c:pt>
                <c:pt idx="4">
                  <c:v>misc.</c:v>
                </c:pt>
              </c:strCache>
            </c:strRef>
          </c:cat>
          <c:val>
            <c:numRef>
              <c:f>'$ charts'!$C$7:$C$11</c:f>
              <c:numCache>
                <c:formatCode>"$"#,##0.00</c:formatCode>
                <c:ptCount val="5"/>
                <c:pt idx="0">
                  <c:v>250000</c:v>
                </c:pt>
                <c:pt idx="1">
                  <c:v>15000</c:v>
                </c:pt>
                <c:pt idx="2">
                  <c:v>15000</c:v>
                </c:pt>
                <c:pt idx="3">
                  <c:v>55000</c:v>
                </c:pt>
                <c:pt idx="4">
                  <c:v>25000</c:v>
                </c:pt>
              </c:numCache>
            </c:numRef>
          </c:val>
        </c:ser>
        <c:firstSliceAng val="0"/>
      </c:pieChart>
    </c:plotArea>
    <c:legend>
      <c:legendPos val="r"/>
      <c:txPr>
        <a:bodyPr/>
        <a:lstStyle/>
        <a:p>
          <a:pPr rtl="0">
            <a:defRPr sz="1800"/>
          </a:pPr>
          <a:endParaRPr lang="en-US"/>
        </a:p>
      </c:txPr>
    </c:legend>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plotArea>
      <c:layout/>
      <c:barChart>
        <c:barDir val="col"/>
        <c:grouping val="clustered"/>
        <c:ser>
          <c:idx val="0"/>
          <c:order val="0"/>
          <c:tx>
            <c:strRef>
              <c:f>Sheet1!$R$4</c:f>
              <c:strCache>
                <c:ptCount val="1"/>
                <c:pt idx="0">
                  <c:v>eLearning faculty</c:v>
                </c:pt>
              </c:strCache>
            </c:strRef>
          </c:tx>
          <c:dLbls>
            <c:txPr>
              <a:bodyPr/>
              <a:lstStyle/>
              <a:p>
                <a:pPr>
                  <a:defRPr sz="1600" b="1"/>
                </a:pPr>
                <a:endParaRPr lang="en-US"/>
              </a:p>
            </c:txPr>
            <c:showVal val="1"/>
          </c:dLbls>
          <c:cat>
            <c:strRef>
              <c:f>Sheet1!$Q$5:$Q$7</c:f>
              <c:strCache>
                <c:ptCount val="3"/>
                <c:pt idx="0">
                  <c:v>Phase 1</c:v>
                </c:pt>
                <c:pt idx="1">
                  <c:v>Phase 2</c:v>
                </c:pt>
                <c:pt idx="2">
                  <c:v>Phase 3</c:v>
                </c:pt>
              </c:strCache>
            </c:strRef>
          </c:cat>
          <c:val>
            <c:numRef>
              <c:f>Sheet1!$R$5:$R$7</c:f>
              <c:numCache>
                <c:formatCode>General</c:formatCode>
                <c:ptCount val="3"/>
                <c:pt idx="0">
                  <c:v>125</c:v>
                </c:pt>
                <c:pt idx="1">
                  <c:v>107</c:v>
                </c:pt>
                <c:pt idx="2">
                  <c:v>70</c:v>
                </c:pt>
              </c:numCache>
            </c:numRef>
          </c:val>
        </c:ser>
        <c:ser>
          <c:idx val="1"/>
          <c:order val="1"/>
          <c:tx>
            <c:strRef>
              <c:f>Sheet1!$S$4</c:f>
              <c:strCache>
                <c:ptCount val="1"/>
                <c:pt idx="0">
                  <c:v>F2F faculty</c:v>
                </c:pt>
              </c:strCache>
            </c:strRef>
          </c:tx>
          <c:dLbls>
            <c:txPr>
              <a:bodyPr/>
              <a:lstStyle/>
              <a:p>
                <a:pPr>
                  <a:defRPr sz="1600" b="1"/>
                </a:pPr>
                <a:endParaRPr lang="en-US"/>
              </a:p>
            </c:txPr>
            <c:showVal val="1"/>
          </c:dLbls>
          <c:cat>
            <c:strRef>
              <c:f>Sheet1!$Q$5:$Q$7</c:f>
              <c:strCache>
                <c:ptCount val="3"/>
                <c:pt idx="0">
                  <c:v>Phase 1</c:v>
                </c:pt>
                <c:pt idx="1">
                  <c:v>Phase 2</c:v>
                </c:pt>
                <c:pt idx="2">
                  <c:v>Phase 3</c:v>
                </c:pt>
              </c:strCache>
            </c:strRef>
          </c:cat>
          <c:val>
            <c:numRef>
              <c:f>Sheet1!$S$5:$S$7</c:f>
              <c:numCache>
                <c:formatCode>0</c:formatCode>
                <c:ptCount val="3"/>
                <c:pt idx="0">
                  <c:v>130</c:v>
                </c:pt>
                <c:pt idx="1">
                  <c:v>81</c:v>
                </c:pt>
                <c:pt idx="2">
                  <c:v>21</c:v>
                </c:pt>
              </c:numCache>
            </c:numRef>
          </c:val>
        </c:ser>
        <c:gapWidth val="82"/>
        <c:axId val="57018624"/>
        <c:axId val="57036800"/>
      </c:barChart>
      <c:catAx>
        <c:axId val="57018624"/>
        <c:scaling>
          <c:orientation val="minMax"/>
        </c:scaling>
        <c:axPos val="b"/>
        <c:tickLblPos val="nextTo"/>
        <c:txPr>
          <a:bodyPr/>
          <a:lstStyle/>
          <a:p>
            <a:pPr>
              <a:defRPr sz="1600" b="1"/>
            </a:pPr>
            <a:endParaRPr lang="en-US"/>
          </a:p>
        </c:txPr>
        <c:crossAx val="57036800"/>
        <c:crosses val="autoZero"/>
        <c:auto val="1"/>
        <c:lblAlgn val="ctr"/>
        <c:lblOffset val="100"/>
      </c:catAx>
      <c:valAx>
        <c:axId val="57036800"/>
        <c:scaling>
          <c:orientation val="minMax"/>
        </c:scaling>
        <c:axPos val="l"/>
        <c:majorGridlines/>
        <c:numFmt formatCode="General" sourceLinked="1"/>
        <c:tickLblPos val="nextTo"/>
        <c:crossAx val="57018624"/>
        <c:crosses val="autoZero"/>
        <c:crossBetween val="between"/>
      </c:valAx>
    </c:plotArea>
    <c:legend>
      <c:legendPos val="r"/>
      <c:layout>
        <c:manualLayout>
          <c:xMode val="edge"/>
          <c:yMode val="edge"/>
          <c:x val="0.83229014775930776"/>
          <c:y val="0.32125139576444783"/>
          <c:w val="0.15845059298143294"/>
          <c:h val="0.23996779514752464"/>
        </c:manualLayout>
      </c:layout>
      <c:txPr>
        <a:bodyPr/>
        <a:lstStyle/>
        <a:p>
          <a:pPr>
            <a:defRPr sz="1600"/>
          </a:pPr>
          <a:endParaRPr lang="en-US"/>
        </a:p>
      </c:txPr>
    </c:legend>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style val="6"/>
  <c:chart>
    <c:title>
      <c:tx>
        <c:rich>
          <a:bodyPr/>
          <a:lstStyle/>
          <a:p>
            <a:pPr>
              <a:defRPr/>
            </a:pPr>
            <a:r>
              <a:rPr lang="en-US" dirty="0"/>
              <a:t>Percent</a:t>
            </a:r>
            <a:r>
              <a:rPr lang="en-US" baseline="0" dirty="0"/>
              <a:t> of eLearning Faculty </a:t>
            </a:r>
            <a:r>
              <a:rPr lang="en-US" baseline="0" dirty="0" smtClean="0"/>
              <a:t>Who Have Completed </a:t>
            </a:r>
            <a:r>
              <a:rPr lang="en-US" baseline="0" dirty="0" err="1"/>
              <a:t>Moodle</a:t>
            </a:r>
            <a:r>
              <a:rPr lang="en-US" baseline="0" dirty="0"/>
              <a:t> Training</a:t>
            </a:r>
            <a:endParaRPr lang="en-US" dirty="0"/>
          </a:p>
        </c:rich>
      </c:tx>
    </c:title>
    <c:plotArea>
      <c:layout>
        <c:manualLayout>
          <c:layoutTarget val="inner"/>
          <c:xMode val="edge"/>
          <c:yMode val="edge"/>
          <c:x val="6.767591551056118E-2"/>
          <c:y val="8.6579339619584583E-2"/>
          <c:w val="0.83353118360204959"/>
          <c:h val="0.8465876024756166"/>
        </c:manualLayout>
      </c:layout>
      <c:barChart>
        <c:barDir val="col"/>
        <c:grouping val="clustered"/>
        <c:ser>
          <c:idx val="0"/>
          <c:order val="0"/>
          <c:tx>
            <c:strRef>
              <c:f>Sheet1!$O$4</c:f>
              <c:strCache>
                <c:ptCount val="1"/>
                <c:pt idx="0">
                  <c:v>Fall</c:v>
                </c:pt>
              </c:strCache>
            </c:strRef>
          </c:tx>
          <c:dLbls>
            <c:txPr>
              <a:bodyPr/>
              <a:lstStyle/>
              <a:p>
                <a:pPr>
                  <a:defRPr sz="1600" b="1"/>
                </a:pPr>
                <a:endParaRPr lang="en-US"/>
              </a:p>
            </c:txPr>
            <c:showVal val="1"/>
          </c:dLbls>
          <c:cat>
            <c:strRef>
              <c:f>Sheet1!$N$5:$N$9</c:f>
              <c:strCache>
                <c:ptCount val="5"/>
                <c:pt idx="0">
                  <c:v>Phase 1</c:v>
                </c:pt>
                <c:pt idx="2">
                  <c:v>Phase 2</c:v>
                </c:pt>
                <c:pt idx="4">
                  <c:v>Phase 3</c:v>
                </c:pt>
              </c:strCache>
            </c:strRef>
          </c:cat>
          <c:val>
            <c:numRef>
              <c:f>Sheet1!$O$5:$O$9</c:f>
              <c:numCache>
                <c:formatCode>General</c:formatCode>
                <c:ptCount val="5"/>
                <c:pt idx="0" formatCode="0%">
                  <c:v>0.78</c:v>
                </c:pt>
                <c:pt idx="2" formatCode="0%">
                  <c:v>0.55000000000000004</c:v>
                </c:pt>
                <c:pt idx="4" formatCode="0%">
                  <c:v>0.34</c:v>
                </c:pt>
              </c:numCache>
            </c:numRef>
          </c:val>
        </c:ser>
        <c:ser>
          <c:idx val="1"/>
          <c:order val="1"/>
          <c:tx>
            <c:strRef>
              <c:f>Sheet1!$P$4</c:f>
              <c:strCache>
                <c:ptCount val="1"/>
                <c:pt idx="0">
                  <c:v>Winter</c:v>
                </c:pt>
              </c:strCache>
            </c:strRef>
          </c:tx>
          <c:dLbls>
            <c:txPr>
              <a:bodyPr/>
              <a:lstStyle/>
              <a:p>
                <a:pPr>
                  <a:defRPr sz="1600" b="1"/>
                </a:pPr>
                <a:endParaRPr lang="en-US"/>
              </a:p>
            </c:txPr>
            <c:showVal val="1"/>
          </c:dLbls>
          <c:cat>
            <c:strRef>
              <c:f>Sheet1!$N$5:$N$9</c:f>
              <c:strCache>
                <c:ptCount val="5"/>
                <c:pt idx="0">
                  <c:v>Phase 1</c:v>
                </c:pt>
                <c:pt idx="2">
                  <c:v>Phase 2</c:v>
                </c:pt>
                <c:pt idx="4">
                  <c:v>Phase 3</c:v>
                </c:pt>
              </c:strCache>
            </c:strRef>
          </c:cat>
          <c:val>
            <c:numRef>
              <c:f>Sheet1!$P$5:$P$9</c:f>
              <c:numCache>
                <c:formatCode>General</c:formatCode>
                <c:ptCount val="5"/>
                <c:pt idx="0" formatCode="0%">
                  <c:v>0.93</c:v>
                </c:pt>
                <c:pt idx="2" formatCode="0%">
                  <c:v>0.79</c:v>
                </c:pt>
                <c:pt idx="4" formatCode="0%">
                  <c:v>0.52</c:v>
                </c:pt>
              </c:numCache>
            </c:numRef>
          </c:val>
        </c:ser>
        <c:gapWidth val="0"/>
        <c:axId val="57069568"/>
        <c:axId val="57071104"/>
      </c:barChart>
      <c:catAx>
        <c:axId val="57069568"/>
        <c:scaling>
          <c:orientation val="minMax"/>
        </c:scaling>
        <c:axPos val="b"/>
        <c:majorTickMark val="none"/>
        <c:tickLblPos val="nextTo"/>
        <c:txPr>
          <a:bodyPr/>
          <a:lstStyle/>
          <a:p>
            <a:pPr>
              <a:defRPr sz="1600" b="1" baseline="0"/>
            </a:pPr>
            <a:endParaRPr lang="en-US"/>
          </a:p>
        </c:txPr>
        <c:crossAx val="57071104"/>
        <c:crosses val="autoZero"/>
        <c:auto val="1"/>
        <c:lblAlgn val="ctr"/>
        <c:lblOffset val="100"/>
      </c:catAx>
      <c:valAx>
        <c:axId val="57071104"/>
        <c:scaling>
          <c:orientation val="minMax"/>
        </c:scaling>
        <c:axPos val="l"/>
        <c:majorGridlines/>
        <c:numFmt formatCode="0%" sourceLinked="1"/>
        <c:majorTickMark val="none"/>
        <c:tickLblPos val="nextTo"/>
        <c:txPr>
          <a:bodyPr/>
          <a:lstStyle/>
          <a:p>
            <a:pPr>
              <a:defRPr sz="1200" baseline="0"/>
            </a:pPr>
            <a:endParaRPr lang="en-US"/>
          </a:p>
        </c:txPr>
        <c:crossAx val="57069568"/>
        <c:crosses val="autoZero"/>
        <c:crossBetween val="between"/>
      </c:valAx>
    </c:plotArea>
    <c:legend>
      <c:legendPos val="r"/>
      <c:layout>
        <c:manualLayout>
          <c:xMode val="edge"/>
          <c:yMode val="edge"/>
          <c:x val="0.85190360952587396"/>
          <c:y val="0.19749781277340342"/>
          <c:w val="0.10987009077993692"/>
          <c:h val="0.12141375846537705"/>
        </c:manualLayout>
      </c:layout>
      <c:txPr>
        <a:bodyPr/>
        <a:lstStyle/>
        <a:p>
          <a:pPr>
            <a:defRPr sz="1600" b="1" baseline="0"/>
          </a:pPr>
          <a:endParaRPr lang="en-US"/>
        </a:p>
      </c:txPr>
    </c:legend>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style val="7"/>
  <c:chart>
    <c:title>
      <c:tx>
        <c:rich>
          <a:bodyPr/>
          <a:lstStyle/>
          <a:p>
            <a:pPr>
              <a:defRPr/>
            </a:pPr>
            <a:r>
              <a:rPr lang="en-US" dirty="0" err="1"/>
              <a:t>Moodlerooms</a:t>
            </a:r>
            <a:r>
              <a:rPr lang="en-US" dirty="0"/>
              <a:t> Joule Implementation</a:t>
            </a:r>
            <a:r>
              <a:rPr lang="en-US" baseline="0" dirty="0"/>
              <a:t> Timeline: </a:t>
            </a:r>
            <a:endParaRPr lang="en-US" baseline="0" dirty="0" smtClean="0"/>
          </a:p>
          <a:p>
            <a:pPr>
              <a:defRPr/>
            </a:pPr>
            <a:r>
              <a:rPr lang="en-US" baseline="0" dirty="0" smtClean="0"/>
              <a:t>Estimated </a:t>
            </a:r>
            <a:r>
              <a:rPr lang="en-US" baseline="0" dirty="0"/>
              <a:t>Number of Users</a:t>
            </a:r>
            <a:endParaRPr lang="en-US" dirty="0"/>
          </a:p>
        </c:rich>
      </c:tx>
    </c:title>
    <c:plotArea>
      <c:layout/>
      <c:barChart>
        <c:barDir val="col"/>
        <c:grouping val="clustered"/>
        <c:ser>
          <c:idx val="0"/>
          <c:order val="0"/>
          <c:tx>
            <c:v>Original</c:v>
          </c:tx>
          <c:cat>
            <c:strRef>
              <c:f>Sheet1!$K$15:$Q$15</c:f>
              <c:strCache>
                <c:ptCount val="7"/>
                <c:pt idx="0">
                  <c:v>Summer '10</c:v>
                </c:pt>
                <c:pt idx="1">
                  <c:v>Fall'10</c:v>
                </c:pt>
                <c:pt idx="2">
                  <c:v>Winter '10</c:v>
                </c:pt>
                <c:pt idx="3">
                  <c:v>Spring '11</c:v>
                </c:pt>
                <c:pt idx="4">
                  <c:v>Summer '11</c:v>
                </c:pt>
                <c:pt idx="5">
                  <c:v>Fall '11</c:v>
                </c:pt>
                <c:pt idx="6">
                  <c:v>Winter '12</c:v>
                </c:pt>
              </c:strCache>
            </c:strRef>
          </c:cat>
          <c:val>
            <c:numRef>
              <c:f>Sheet1!$K$16:$Q$16</c:f>
              <c:numCache>
                <c:formatCode>General</c:formatCode>
                <c:ptCount val="7"/>
                <c:pt idx="0">
                  <c:v>0</c:v>
                </c:pt>
                <c:pt idx="1">
                  <c:v>250</c:v>
                </c:pt>
                <c:pt idx="2">
                  <c:v>1000</c:v>
                </c:pt>
                <c:pt idx="3">
                  <c:v>3000</c:v>
                </c:pt>
                <c:pt idx="4">
                  <c:v>3000</c:v>
                </c:pt>
                <c:pt idx="5">
                  <c:v>6000</c:v>
                </c:pt>
                <c:pt idx="6">
                  <c:v>9000</c:v>
                </c:pt>
              </c:numCache>
            </c:numRef>
          </c:val>
        </c:ser>
        <c:ser>
          <c:idx val="1"/>
          <c:order val="1"/>
          <c:tx>
            <c:v>Revised</c:v>
          </c:tx>
          <c:cat>
            <c:strRef>
              <c:f>Sheet1!$K$15:$Q$15</c:f>
              <c:strCache>
                <c:ptCount val="7"/>
                <c:pt idx="0">
                  <c:v>Summer '10</c:v>
                </c:pt>
                <c:pt idx="1">
                  <c:v>Fall'10</c:v>
                </c:pt>
                <c:pt idx="2">
                  <c:v>Winter '10</c:v>
                </c:pt>
                <c:pt idx="3">
                  <c:v>Spring '11</c:v>
                </c:pt>
                <c:pt idx="4">
                  <c:v>Summer '11</c:v>
                </c:pt>
                <c:pt idx="5">
                  <c:v>Fall '11</c:v>
                </c:pt>
                <c:pt idx="6">
                  <c:v>Winter '12</c:v>
                </c:pt>
              </c:strCache>
            </c:strRef>
          </c:cat>
          <c:val>
            <c:numRef>
              <c:f>Sheet1!$K$17:$Q$17</c:f>
              <c:numCache>
                <c:formatCode>General</c:formatCode>
                <c:ptCount val="7"/>
                <c:pt idx="0">
                  <c:v>0</c:v>
                </c:pt>
                <c:pt idx="1">
                  <c:v>250</c:v>
                </c:pt>
                <c:pt idx="2">
                  <c:v>2500</c:v>
                </c:pt>
                <c:pt idx="3">
                  <c:v>3500</c:v>
                </c:pt>
                <c:pt idx="4">
                  <c:v>3500</c:v>
                </c:pt>
                <c:pt idx="5">
                  <c:v>8000</c:v>
                </c:pt>
                <c:pt idx="6">
                  <c:v>10000</c:v>
                </c:pt>
              </c:numCache>
            </c:numRef>
          </c:val>
        </c:ser>
        <c:gapWidth val="31"/>
        <c:axId val="57366784"/>
        <c:axId val="57376768"/>
      </c:barChart>
      <c:catAx>
        <c:axId val="57366784"/>
        <c:scaling>
          <c:orientation val="minMax"/>
        </c:scaling>
        <c:axPos val="b"/>
        <c:majorTickMark val="none"/>
        <c:tickLblPos val="nextTo"/>
        <c:txPr>
          <a:bodyPr/>
          <a:lstStyle/>
          <a:p>
            <a:pPr>
              <a:defRPr sz="1200"/>
            </a:pPr>
            <a:endParaRPr lang="en-US"/>
          </a:p>
        </c:txPr>
        <c:crossAx val="57376768"/>
        <c:crosses val="autoZero"/>
        <c:auto val="1"/>
        <c:lblAlgn val="ctr"/>
        <c:lblOffset val="100"/>
      </c:catAx>
      <c:valAx>
        <c:axId val="57376768"/>
        <c:scaling>
          <c:orientation val="minMax"/>
        </c:scaling>
        <c:axPos val="l"/>
        <c:majorGridlines/>
        <c:numFmt formatCode="General" sourceLinked="1"/>
        <c:tickLblPos val="nextTo"/>
        <c:crossAx val="57366784"/>
        <c:crosses val="autoZero"/>
        <c:crossBetween val="between"/>
      </c:valAx>
    </c:plotArea>
    <c:legend>
      <c:legendPos val="r"/>
      <c:txPr>
        <a:bodyPr/>
        <a:lstStyle/>
        <a:p>
          <a:pPr>
            <a:defRPr sz="1200"/>
          </a:pPr>
          <a:endParaRPr lang="en-US"/>
        </a:p>
      </c:txPr>
    </c:legend>
    <c:plotVisOnly val="1"/>
  </c:chart>
  <c:externalData r:id="rId1"/>
</c:chartSpace>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CB38614-2B8E-45F0-AAB4-BA23CCE7C62B}" type="doc">
      <dgm:prSet loTypeId="urn:microsoft.com/office/officeart/2005/8/layout/venn1" loCatId="relationship" qsTypeId="urn:microsoft.com/office/officeart/2005/8/quickstyle/simple1" qsCatId="simple" csTypeId="urn:microsoft.com/office/officeart/2005/8/colors/colorful1" csCatId="colorful" phldr="1"/>
      <dgm:spPr/>
    </dgm:pt>
    <dgm:pt modelId="{64430FD7-E639-439F-AA96-2CCD0F4B3177}">
      <dgm:prSet phldrT="[Text]" custT="1"/>
      <dgm:spPr/>
      <dgm:t>
        <a:bodyPr/>
        <a:lstStyle/>
        <a:p>
          <a:endParaRPr lang="en-US" sz="1200" dirty="0" smtClean="0"/>
        </a:p>
        <a:p>
          <a:endParaRPr lang="en-US" sz="1200" dirty="0" smtClean="0"/>
        </a:p>
        <a:p>
          <a:r>
            <a:rPr lang="en-US" sz="2400" dirty="0" err="1" smtClean="0"/>
            <a:t>ePortfolio</a:t>
          </a:r>
          <a:endParaRPr lang="en-US" sz="2400" dirty="0"/>
        </a:p>
      </dgm:t>
    </dgm:pt>
    <dgm:pt modelId="{A7CDD814-8941-439F-8F57-E41FCD914026}" type="parTrans" cxnId="{FAED7016-D12E-4B9B-87CC-A791C102785B}">
      <dgm:prSet/>
      <dgm:spPr/>
      <dgm:t>
        <a:bodyPr/>
        <a:lstStyle/>
        <a:p>
          <a:endParaRPr lang="en-US"/>
        </a:p>
      </dgm:t>
    </dgm:pt>
    <dgm:pt modelId="{3BC46216-C468-4186-9383-A50625BC6633}" type="sibTrans" cxnId="{FAED7016-D12E-4B9B-87CC-A791C102785B}">
      <dgm:prSet/>
      <dgm:spPr/>
      <dgm:t>
        <a:bodyPr/>
        <a:lstStyle/>
        <a:p>
          <a:endParaRPr lang="en-US"/>
        </a:p>
      </dgm:t>
    </dgm:pt>
    <dgm:pt modelId="{CD9D3CA9-86E8-4058-B286-FC8DAFEA6715}">
      <dgm:prSet phldrT="[Text]" custT="1"/>
      <dgm:spPr/>
      <dgm:t>
        <a:bodyPr/>
        <a:lstStyle/>
        <a:p>
          <a:pPr algn="l">
            <a:lnSpc>
              <a:spcPct val="100000"/>
            </a:lnSpc>
            <a:spcAft>
              <a:spcPts val="0"/>
            </a:spcAft>
          </a:pPr>
          <a:r>
            <a:rPr lang="en-US" sz="2400" dirty="0" err="1" smtClean="0"/>
            <a:t>Equella</a:t>
          </a:r>
          <a:r>
            <a:rPr lang="en-US" sz="2400" dirty="0" smtClean="0"/>
            <a:t> </a:t>
          </a:r>
          <a:endParaRPr lang="en-US" sz="2400" dirty="0"/>
        </a:p>
        <a:p>
          <a:pPr algn="l">
            <a:lnSpc>
              <a:spcPct val="100000"/>
            </a:lnSpc>
            <a:spcAft>
              <a:spcPts val="0"/>
            </a:spcAft>
          </a:pPr>
          <a:r>
            <a:rPr lang="en-US" sz="2400" dirty="0" smtClean="0"/>
            <a:t>Digital Repository</a:t>
          </a:r>
          <a:endParaRPr lang="en-US" sz="2400" dirty="0"/>
        </a:p>
      </dgm:t>
    </dgm:pt>
    <dgm:pt modelId="{81F0D9FA-84E1-45F2-B219-5A8A9CE51EE5}" type="parTrans" cxnId="{8150ACA3-91EE-4F75-8366-2C1D61A76A33}">
      <dgm:prSet/>
      <dgm:spPr/>
      <dgm:t>
        <a:bodyPr/>
        <a:lstStyle/>
        <a:p>
          <a:endParaRPr lang="en-US"/>
        </a:p>
      </dgm:t>
    </dgm:pt>
    <dgm:pt modelId="{58CA72E8-13F2-4AD4-8FBB-99CE949E1B93}" type="sibTrans" cxnId="{8150ACA3-91EE-4F75-8366-2C1D61A76A33}">
      <dgm:prSet/>
      <dgm:spPr/>
      <dgm:t>
        <a:bodyPr/>
        <a:lstStyle/>
        <a:p>
          <a:endParaRPr lang="en-US"/>
        </a:p>
      </dgm:t>
    </dgm:pt>
    <dgm:pt modelId="{837B3F4C-D566-4A61-970D-32BD41705279}">
      <dgm:prSet phldrT="[Text]" custT="1"/>
      <dgm:spPr/>
      <dgm:t>
        <a:bodyPr/>
        <a:lstStyle/>
        <a:p>
          <a:pPr>
            <a:spcAft>
              <a:spcPts val="0"/>
            </a:spcAft>
          </a:pPr>
          <a:r>
            <a:rPr lang="en-US" sz="3600" dirty="0" smtClean="0"/>
            <a:t>LMS</a:t>
          </a:r>
          <a:endParaRPr lang="en-US" sz="3600" dirty="0"/>
        </a:p>
        <a:p>
          <a:pPr>
            <a:spcAft>
              <a:spcPct val="35000"/>
            </a:spcAft>
          </a:pPr>
          <a:r>
            <a:rPr lang="en-US" sz="2400" dirty="0"/>
            <a:t> </a:t>
          </a:r>
          <a:r>
            <a:rPr lang="en-US" sz="2400" dirty="0" smtClean="0"/>
            <a:t>  </a:t>
          </a:r>
          <a:r>
            <a:rPr lang="en-US" sz="2400" dirty="0" err="1" smtClean="0"/>
            <a:t>Moodlerooms</a:t>
          </a:r>
          <a:r>
            <a:rPr lang="en-US" sz="2400" dirty="0" smtClean="0"/>
            <a:t> Joule</a:t>
          </a:r>
        </a:p>
        <a:p>
          <a:pPr>
            <a:spcAft>
              <a:spcPct val="35000"/>
            </a:spcAft>
          </a:pPr>
          <a:endParaRPr lang="en-US" sz="2400" dirty="0" smtClean="0"/>
        </a:p>
        <a:p>
          <a:pPr>
            <a:spcAft>
              <a:spcPct val="35000"/>
            </a:spcAft>
          </a:pPr>
          <a:endParaRPr lang="en-US" sz="2400" dirty="0"/>
        </a:p>
      </dgm:t>
    </dgm:pt>
    <dgm:pt modelId="{5461E1AD-D714-4572-9F53-559AA4475F6A}" type="parTrans" cxnId="{647A0D0F-75DA-490B-A3B5-552CABE72205}">
      <dgm:prSet/>
      <dgm:spPr/>
      <dgm:t>
        <a:bodyPr/>
        <a:lstStyle/>
        <a:p>
          <a:endParaRPr lang="en-US"/>
        </a:p>
      </dgm:t>
    </dgm:pt>
    <dgm:pt modelId="{BFC70858-FE91-49B7-98B8-6F86FDCEDC50}" type="sibTrans" cxnId="{647A0D0F-75DA-490B-A3B5-552CABE72205}">
      <dgm:prSet/>
      <dgm:spPr/>
      <dgm:t>
        <a:bodyPr/>
        <a:lstStyle/>
        <a:p>
          <a:endParaRPr lang="en-US"/>
        </a:p>
      </dgm:t>
    </dgm:pt>
    <dgm:pt modelId="{367235D2-4486-4BBB-AE8C-9401A6535175}">
      <dgm:prSet/>
      <dgm:spPr/>
      <dgm:t>
        <a:bodyPr/>
        <a:lstStyle/>
        <a:p>
          <a:pPr algn="r"/>
          <a:r>
            <a:rPr lang="en-US" dirty="0" smtClean="0"/>
            <a:t>   Joule       Mobile    </a:t>
          </a:r>
          <a:endParaRPr lang="en-US" dirty="0"/>
        </a:p>
      </dgm:t>
    </dgm:pt>
    <dgm:pt modelId="{85FAB1E8-2AB5-47BE-A5B4-59F4211496D0}" type="parTrans" cxnId="{498C6F7E-486F-4323-8026-CF4FEB82D8E1}">
      <dgm:prSet/>
      <dgm:spPr/>
      <dgm:t>
        <a:bodyPr/>
        <a:lstStyle/>
        <a:p>
          <a:endParaRPr lang="en-US"/>
        </a:p>
      </dgm:t>
    </dgm:pt>
    <dgm:pt modelId="{A2074544-3152-4920-8013-2AF8458135C2}" type="sibTrans" cxnId="{498C6F7E-486F-4323-8026-CF4FEB82D8E1}">
      <dgm:prSet/>
      <dgm:spPr/>
      <dgm:t>
        <a:bodyPr/>
        <a:lstStyle/>
        <a:p>
          <a:endParaRPr lang="en-US"/>
        </a:p>
      </dgm:t>
    </dgm:pt>
    <dgm:pt modelId="{E05A47F2-C815-48ED-84E0-683B981EDD45}" type="pres">
      <dgm:prSet presAssocID="{6CB38614-2B8E-45F0-AAB4-BA23CCE7C62B}" presName="compositeShape" presStyleCnt="0">
        <dgm:presLayoutVars>
          <dgm:chMax val="7"/>
          <dgm:dir/>
          <dgm:resizeHandles val="exact"/>
        </dgm:presLayoutVars>
      </dgm:prSet>
      <dgm:spPr/>
    </dgm:pt>
    <dgm:pt modelId="{A63F5D8F-8F75-422A-BD59-92B42763A145}" type="pres">
      <dgm:prSet presAssocID="{64430FD7-E639-439F-AA96-2CCD0F4B3177}" presName="circ1" presStyleLbl="vennNode1" presStyleIdx="0" presStyleCnt="4" custScaleX="117394" custScaleY="75883" custLinFactNeighborX="-62660" custLinFactNeighborY="904"/>
      <dgm:spPr/>
      <dgm:t>
        <a:bodyPr/>
        <a:lstStyle/>
        <a:p>
          <a:endParaRPr lang="en-US"/>
        </a:p>
      </dgm:t>
    </dgm:pt>
    <dgm:pt modelId="{21AD6AEF-00FE-461C-B823-B5F3370909B6}" type="pres">
      <dgm:prSet presAssocID="{64430FD7-E639-439F-AA96-2CCD0F4B3177}" presName="circ1Tx" presStyleLbl="revTx" presStyleIdx="0" presStyleCnt="0">
        <dgm:presLayoutVars>
          <dgm:chMax val="0"/>
          <dgm:chPref val="0"/>
          <dgm:bulletEnabled val="1"/>
        </dgm:presLayoutVars>
      </dgm:prSet>
      <dgm:spPr/>
      <dgm:t>
        <a:bodyPr/>
        <a:lstStyle/>
        <a:p>
          <a:endParaRPr lang="en-US"/>
        </a:p>
      </dgm:t>
    </dgm:pt>
    <dgm:pt modelId="{71D6A4EA-D33B-420C-A852-518F1BB08692}" type="pres">
      <dgm:prSet presAssocID="{CD9D3CA9-86E8-4058-B286-FC8DAFEA6715}" presName="circ2" presStyleLbl="vennNode1" presStyleIdx="1" presStyleCnt="4" custScaleX="140774" custScaleY="87471" custLinFactNeighborX="16632" custLinFactNeighborY="-58577"/>
      <dgm:spPr/>
      <dgm:t>
        <a:bodyPr/>
        <a:lstStyle/>
        <a:p>
          <a:endParaRPr lang="en-US"/>
        </a:p>
      </dgm:t>
    </dgm:pt>
    <dgm:pt modelId="{BA6193D5-B742-4742-95CC-1C511FC989A9}" type="pres">
      <dgm:prSet presAssocID="{CD9D3CA9-86E8-4058-B286-FC8DAFEA6715}" presName="circ2Tx" presStyleLbl="revTx" presStyleIdx="0" presStyleCnt="0">
        <dgm:presLayoutVars>
          <dgm:chMax val="0"/>
          <dgm:chPref val="0"/>
          <dgm:bulletEnabled val="1"/>
        </dgm:presLayoutVars>
      </dgm:prSet>
      <dgm:spPr/>
      <dgm:t>
        <a:bodyPr/>
        <a:lstStyle/>
        <a:p>
          <a:endParaRPr lang="en-US"/>
        </a:p>
      </dgm:t>
    </dgm:pt>
    <dgm:pt modelId="{86BE7269-ECDF-496D-BCC4-B13D330C2898}" type="pres">
      <dgm:prSet presAssocID="{837B3F4C-D566-4A61-970D-32BD41705279}" presName="circ3" presStyleLbl="vennNode1" presStyleIdx="2" presStyleCnt="4" custScaleX="147966" custScaleY="139740" custLinFactNeighborX="-1426" custLinFactNeighborY="-18672"/>
      <dgm:spPr/>
      <dgm:t>
        <a:bodyPr/>
        <a:lstStyle/>
        <a:p>
          <a:endParaRPr lang="en-US"/>
        </a:p>
      </dgm:t>
    </dgm:pt>
    <dgm:pt modelId="{07AE7081-D9F4-4380-836C-44E75298E002}" type="pres">
      <dgm:prSet presAssocID="{837B3F4C-D566-4A61-970D-32BD41705279}" presName="circ3Tx" presStyleLbl="revTx" presStyleIdx="0" presStyleCnt="0">
        <dgm:presLayoutVars>
          <dgm:chMax val="0"/>
          <dgm:chPref val="0"/>
          <dgm:bulletEnabled val="1"/>
        </dgm:presLayoutVars>
      </dgm:prSet>
      <dgm:spPr/>
      <dgm:t>
        <a:bodyPr/>
        <a:lstStyle/>
        <a:p>
          <a:endParaRPr lang="en-US"/>
        </a:p>
      </dgm:t>
    </dgm:pt>
    <dgm:pt modelId="{CAE23874-E004-4155-87D1-75F4D5A83E1E}" type="pres">
      <dgm:prSet presAssocID="{367235D2-4486-4BBB-AE8C-9401A6535175}" presName="circ4" presStyleLbl="vennNode1" presStyleIdx="3" presStyleCnt="4" custScaleX="83697" custScaleY="77038" custLinFactX="37314" custLinFactNeighborX="100000" custLinFactNeighborY="37262"/>
      <dgm:spPr/>
      <dgm:t>
        <a:bodyPr/>
        <a:lstStyle/>
        <a:p>
          <a:endParaRPr lang="en-US"/>
        </a:p>
      </dgm:t>
    </dgm:pt>
    <dgm:pt modelId="{EBF7CF8F-62ED-4B73-AFBB-9F90750093E6}" type="pres">
      <dgm:prSet presAssocID="{367235D2-4486-4BBB-AE8C-9401A6535175}" presName="circ4Tx" presStyleLbl="revTx" presStyleIdx="0" presStyleCnt="0">
        <dgm:presLayoutVars>
          <dgm:chMax val="0"/>
          <dgm:chPref val="0"/>
          <dgm:bulletEnabled val="1"/>
        </dgm:presLayoutVars>
      </dgm:prSet>
      <dgm:spPr/>
      <dgm:t>
        <a:bodyPr/>
        <a:lstStyle/>
        <a:p>
          <a:endParaRPr lang="en-US"/>
        </a:p>
      </dgm:t>
    </dgm:pt>
  </dgm:ptLst>
  <dgm:cxnLst>
    <dgm:cxn modelId="{931A347E-9F10-4762-836E-EFBE87439997}" type="presOf" srcId="{CD9D3CA9-86E8-4058-B286-FC8DAFEA6715}" destId="{BA6193D5-B742-4742-95CC-1C511FC989A9}" srcOrd="1" destOrd="0" presId="urn:microsoft.com/office/officeart/2005/8/layout/venn1"/>
    <dgm:cxn modelId="{40B40D9B-89F0-4685-B180-D946129D310F}" type="presOf" srcId="{367235D2-4486-4BBB-AE8C-9401A6535175}" destId="{EBF7CF8F-62ED-4B73-AFBB-9F90750093E6}" srcOrd="1" destOrd="0" presId="urn:microsoft.com/office/officeart/2005/8/layout/venn1"/>
    <dgm:cxn modelId="{158CAF85-CE0D-4BF1-92D4-86D4EAEBBFE1}" type="presOf" srcId="{837B3F4C-D566-4A61-970D-32BD41705279}" destId="{07AE7081-D9F4-4380-836C-44E75298E002}" srcOrd="1" destOrd="0" presId="urn:microsoft.com/office/officeart/2005/8/layout/venn1"/>
    <dgm:cxn modelId="{490F4637-2AF7-4F89-A69F-43BC73E4E1E3}" type="presOf" srcId="{6CB38614-2B8E-45F0-AAB4-BA23CCE7C62B}" destId="{E05A47F2-C815-48ED-84E0-683B981EDD45}" srcOrd="0" destOrd="0" presId="urn:microsoft.com/office/officeart/2005/8/layout/venn1"/>
    <dgm:cxn modelId="{8150ACA3-91EE-4F75-8366-2C1D61A76A33}" srcId="{6CB38614-2B8E-45F0-AAB4-BA23CCE7C62B}" destId="{CD9D3CA9-86E8-4058-B286-FC8DAFEA6715}" srcOrd="1" destOrd="0" parTransId="{81F0D9FA-84E1-45F2-B219-5A8A9CE51EE5}" sibTransId="{58CA72E8-13F2-4AD4-8FBB-99CE949E1B93}"/>
    <dgm:cxn modelId="{B7A8CDA1-60C0-4D15-8181-532C47C7B969}" type="presOf" srcId="{64430FD7-E639-439F-AA96-2CCD0F4B3177}" destId="{A63F5D8F-8F75-422A-BD59-92B42763A145}" srcOrd="0" destOrd="0" presId="urn:microsoft.com/office/officeart/2005/8/layout/venn1"/>
    <dgm:cxn modelId="{498C6F7E-486F-4323-8026-CF4FEB82D8E1}" srcId="{6CB38614-2B8E-45F0-AAB4-BA23CCE7C62B}" destId="{367235D2-4486-4BBB-AE8C-9401A6535175}" srcOrd="3" destOrd="0" parTransId="{85FAB1E8-2AB5-47BE-A5B4-59F4211496D0}" sibTransId="{A2074544-3152-4920-8013-2AF8458135C2}"/>
    <dgm:cxn modelId="{647A0D0F-75DA-490B-A3B5-552CABE72205}" srcId="{6CB38614-2B8E-45F0-AAB4-BA23CCE7C62B}" destId="{837B3F4C-D566-4A61-970D-32BD41705279}" srcOrd="2" destOrd="0" parTransId="{5461E1AD-D714-4572-9F53-559AA4475F6A}" sibTransId="{BFC70858-FE91-49B7-98B8-6F86FDCEDC50}"/>
    <dgm:cxn modelId="{9836455D-67B3-4D19-89AC-DAB88AAC33E6}" type="presOf" srcId="{CD9D3CA9-86E8-4058-B286-FC8DAFEA6715}" destId="{71D6A4EA-D33B-420C-A852-518F1BB08692}" srcOrd="0" destOrd="0" presId="urn:microsoft.com/office/officeart/2005/8/layout/venn1"/>
    <dgm:cxn modelId="{213D9F7A-D3E6-439A-94E6-9621E141F31C}" type="presOf" srcId="{367235D2-4486-4BBB-AE8C-9401A6535175}" destId="{CAE23874-E004-4155-87D1-75F4D5A83E1E}" srcOrd="0" destOrd="0" presId="urn:microsoft.com/office/officeart/2005/8/layout/venn1"/>
    <dgm:cxn modelId="{FAED7016-D12E-4B9B-87CC-A791C102785B}" srcId="{6CB38614-2B8E-45F0-AAB4-BA23CCE7C62B}" destId="{64430FD7-E639-439F-AA96-2CCD0F4B3177}" srcOrd="0" destOrd="0" parTransId="{A7CDD814-8941-439F-8F57-E41FCD914026}" sibTransId="{3BC46216-C468-4186-9383-A50625BC6633}"/>
    <dgm:cxn modelId="{B2F28205-3BD0-424A-BD86-A413A337EAF9}" type="presOf" srcId="{64430FD7-E639-439F-AA96-2CCD0F4B3177}" destId="{21AD6AEF-00FE-461C-B823-B5F3370909B6}" srcOrd="1" destOrd="0" presId="urn:microsoft.com/office/officeart/2005/8/layout/venn1"/>
    <dgm:cxn modelId="{0EAC8DCA-1F7B-4E06-B829-B00B45AE1135}" type="presOf" srcId="{837B3F4C-D566-4A61-970D-32BD41705279}" destId="{86BE7269-ECDF-496D-BCC4-B13D330C2898}" srcOrd="0" destOrd="0" presId="urn:microsoft.com/office/officeart/2005/8/layout/venn1"/>
    <dgm:cxn modelId="{72C61678-63A8-485D-B13D-2F7A44FD4CAA}" type="presParOf" srcId="{E05A47F2-C815-48ED-84E0-683B981EDD45}" destId="{A63F5D8F-8F75-422A-BD59-92B42763A145}" srcOrd="0" destOrd="0" presId="urn:microsoft.com/office/officeart/2005/8/layout/venn1"/>
    <dgm:cxn modelId="{9178FD4C-2A3F-4691-8DBC-DFC23DA12AF7}" type="presParOf" srcId="{E05A47F2-C815-48ED-84E0-683B981EDD45}" destId="{21AD6AEF-00FE-461C-B823-B5F3370909B6}" srcOrd="1" destOrd="0" presId="urn:microsoft.com/office/officeart/2005/8/layout/venn1"/>
    <dgm:cxn modelId="{8704D7D2-9106-4FA2-98AC-C91B41A11444}" type="presParOf" srcId="{E05A47F2-C815-48ED-84E0-683B981EDD45}" destId="{71D6A4EA-D33B-420C-A852-518F1BB08692}" srcOrd="2" destOrd="0" presId="urn:microsoft.com/office/officeart/2005/8/layout/venn1"/>
    <dgm:cxn modelId="{39A89419-DF7E-4C06-B4D8-194C97D69CE9}" type="presParOf" srcId="{E05A47F2-C815-48ED-84E0-683B981EDD45}" destId="{BA6193D5-B742-4742-95CC-1C511FC989A9}" srcOrd="3" destOrd="0" presId="urn:microsoft.com/office/officeart/2005/8/layout/venn1"/>
    <dgm:cxn modelId="{F475C298-9104-4BB3-844B-178D01462166}" type="presParOf" srcId="{E05A47F2-C815-48ED-84E0-683B981EDD45}" destId="{86BE7269-ECDF-496D-BCC4-B13D330C2898}" srcOrd="4" destOrd="0" presId="urn:microsoft.com/office/officeart/2005/8/layout/venn1"/>
    <dgm:cxn modelId="{FCB96EA9-CD7E-4469-88EE-CB6D2095B400}" type="presParOf" srcId="{E05A47F2-C815-48ED-84E0-683B981EDD45}" destId="{07AE7081-D9F4-4380-836C-44E75298E002}" srcOrd="5" destOrd="0" presId="urn:microsoft.com/office/officeart/2005/8/layout/venn1"/>
    <dgm:cxn modelId="{7F1C9DBA-7245-4B03-BFAC-91400D6C8A44}" type="presParOf" srcId="{E05A47F2-C815-48ED-84E0-683B981EDD45}" destId="{CAE23874-E004-4155-87D1-75F4D5A83E1E}" srcOrd="6" destOrd="0" presId="urn:microsoft.com/office/officeart/2005/8/layout/venn1"/>
    <dgm:cxn modelId="{AC1F15F6-DE7D-4058-AAD4-AB4D5D8FC8D6}" type="presParOf" srcId="{E05A47F2-C815-48ED-84E0-683B981EDD45}" destId="{EBF7CF8F-62ED-4B73-AFBB-9F90750093E6}" srcOrd="7" destOrd="0" presId="urn:microsoft.com/office/officeart/2005/8/layout/venn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E2F8171-62F0-42DA-82D2-0BF76DC2D83A}" type="datetimeFigureOut">
              <a:rPr lang="en-US" smtClean="0"/>
              <a:pPr/>
              <a:t>4/11/2011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CC74586-C818-43E5-9DA5-2051D75C603B}"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B0F402-D664-445D-A521-468823668307}" type="datetimeFigureOut">
              <a:rPr lang="en-US" smtClean="0"/>
              <a:pPr/>
              <a:t>4/11/2011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4497FD0-84E2-4BF8-8042-514DD85555F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4497FD0-84E2-4BF8-8042-514DD85555F1}"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4497FD0-84E2-4BF8-8042-514DD85555F1}"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4497FD0-84E2-4BF8-8042-514DD85555F1}"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4497FD0-84E2-4BF8-8042-514DD85555F1}"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4497FD0-84E2-4BF8-8042-514DD85555F1}"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4497FD0-84E2-4BF8-8042-514DD85555F1}" type="slidenum">
              <a:rPr lang="en-US" smtClean="0"/>
              <a:pPr/>
              <a:t>8</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4497FD0-84E2-4BF8-8042-514DD85555F1}" type="slidenum">
              <a:rPr lang="en-US" smtClean="0"/>
              <a:pPr/>
              <a:t>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4497FD0-84E2-4BF8-8042-514DD85555F1}" type="slidenum">
              <a:rPr lang="en-US" smtClean="0"/>
              <a:pPr/>
              <a:t>12</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4497FD0-84E2-4BF8-8042-514DD85555F1}" type="slidenum">
              <a:rPr lang="en-US" smtClean="0"/>
              <a:pPr/>
              <a:t>18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0185D4C-D010-43C8-8EAC-7941B1203E3A}" type="datetimeFigureOut">
              <a:rPr lang="en-US" smtClean="0"/>
              <a:pPr/>
              <a:t>4/11/2011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499BD8-43D9-4799-AA6B-6A90AFF7E46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185D4C-D010-43C8-8EAC-7941B1203E3A}" type="datetimeFigureOut">
              <a:rPr lang="en-US" smtClean="0"/>
              <a:pPr/>
              <a:t>4/11/2011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499BD8-43D9-4799-AA6B-6A90AFF7E46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185D4C-D010-43C8-8EAC-7941B1203E3A}" type="datetimeFigureOut">
              <a:rPr lang="en-US" smtClean="0"/>
              <a:pPr/>
              <a:t>4/11/2011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499BD8-43D9-4799-AA6B-6A90AFF7E46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185D4C-D010-43C8-8EAC-7941B1203E3A}" type="datetimeFigureOut">
              <a:rPr lang="en-US" smtClean="0"/>
              <a:pPr/>
              <a:t>4/11/2011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499BD8-43D9-4799-AA6B-6A90AFF7E46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0185D4C-D010-43C8-8EAC-7941B1203E3A}" type="datetimeFigureOut">
              <a:rPr lang="en-US" smtClean="0"/>
              <a:pPr/>
              <a:t>4/11/2011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499BD8-43D9-4799-AA6B-6A90AFF7E46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0185D4C-D010-43C8-8EAC-7941B1203E3A}" type="datetimeFigureOut">
              <a:rPr lang="en-US" smtClean="0"/>
              <a:pPr/>
              <a:t>4/11/2011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499BD8-43D9-4799-AA6B-6A90AFF7E46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0185D4C-D010-43C8-8EAC-7941B1203E3A}" type="datetimeFigureOut">
              <a:rPr lang="en-US" smtClean="0"/>
              <a:pPr/>
              <a:t>4/11/2011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499BD8-43D9-4799-AA6B-6A90AFF7E46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0185D4C-D010-43C8-8EAC-7941B1203E3A}" type="datetimeFigureOut">
              <a:rPr lang="en-US" smtClean="0"/>
              <a:pPr/>
              <a:t>4/11/2011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499BD8-43D9-4799-AA6B-6A90AFF7E46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185D4C-D010-43C8-8EAC-7941B1203E3A}" type="datetimeFigureOut">
              <a:rPr lang="en-US" smtClean="0"/>
              <a:pPr/>
              <a:t>4/11/2011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499BD8-43D9-4799-AA6B-6A90AFF7E46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185D4C-D010-43C8-8EAC-7941B1203E3A}" type="datetimeFigureOut">
              <a:rPr lang="en-US" smtClean="0"/>
              <a:pPr/>
              <a:t>4/11/2011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499BD8-43D9-4799-AA6B-6A90AFF7E46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185D4C-D010-43C8-8EAC-7941B1203E3A}" type="datetimeFigureOut">
              <a:rPr lang="en-US" smtClean="0"/>
              <a:pPr/>
              <a:t>4/11/2011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499BD8-43D9-4799-AA6B-6A90AFF7E46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185D4C-D010-43C8-8EAC-7941B1203E3A}" type="datetimeFigureOut">
              <a:rPr lang="en-US" smtClean="0"/>
              <a:pPr/>
              <a:t>4/11/2011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499BD8-43D9-4799-AA6B-6A90AFF7E46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clarkdev.mrooms3.net/course/view.php?id=38" TargetMode="External"/><Relationship Id="rId2" Type="http://schemas.openxmlformats.org/officeDocument/2006/relationships/hyperlink" Target="https://clark.blackboard.com/webapps/portal/frameset.jsp?tab_id=_2_1&amp;url=/webapps/blackboard/execute/launcher?type=Course&amp;id=_51570_1&amp;url=" TargetMode="External"/><Relationship Id="rId1" Type="http://schemas.openxmlformats.org/officeDocument/2006/relationships/slideLayout" Target="../slideLayouts/slideLayout2.xml"/><Relationship Id="rId4" Type="http://schemas.openxmlformats.org/officeDocument/2006/relationships/hyperlink" Target="http://moodle.clark.edu/course/view.php?id=11" TargetMode="External"/></Relationships>
</file>

<file path=ppt/slides/_rels/slide1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mailto:scoffie@clark.edu" TargetMode="External"/><Relationship Id="rId2" Type="http://schemas.openxmlformats.org/officeDocument/2006/relationships/hyperlink" Target="mailto:cforeman@clark.edu"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914400"/>
            <a:ext cx="7772400" cy="2514600"/>
          </a:xfrm>
        </p:spPr>
        <p:txBody>
          <a:bodyPr>
            <a:normAutofit/>
          </a:bodyPr>
          <a:lstStyle/>
          <a:p>
            <a:r>
              <a:rPr lang="en-US" dirty="0" smtClean="0"/>
              <a:t>Clark College eLearning </a:t>
            </a:r>
            <a:br>
              <a:rPr lang="en-US" dirty="0" smtClean="0"/>
            </a:br>
            <a:r>
              <a:rPr lang="en-US" dirty="0" smtClean="0"/>
              <a:t>Migration to </a:t>
            </a:r>
            <a:br>
              <a:rPr lang="en-US" dirty="0" smtClean="0"/>
            </a:br>
            <a:r>
              <a:rPr lang="en-US" dirty="0" err="1" smtClean="0"/>
              <a:t>Moodlerooms</a:t>
            </a:r>
            <a:r>
              <a:rPr lang="en-US" dirty="0" smtClean="0"/>
              <a:t> Joule</a:t>
            </a:r>
            <a:endParaRPr lang="en-US" dirty="0"/>
          </a:p>
        </p:txBody>
      </p:sp>
      <p:sp>
        <p:nvSpPr>
          <p:cNvPr id="3" name="Subtitle 2"/>
          <p:cNvSpPr>
            <a:spLocks noGrp="1"/>
          </p:cNvSpPr>
          <p:nvPr>
            <p:ph type="subTitle" idx="1"/>
          </p:nvPr>
        </p:nvSpPr>
        <p:spPr/>
        <p:txBody>
          <a:bodyPr>
            <a:normAutofit fontScale="92500" lnSpcReduction="20000"/>
          </a:bodyPr>
          <a:lstStyle/>
          <a:p>
            <a:r>
              <a:rPr lang="en-US" dirty="0" smtClean="0"/>
              <a:t>Cynthia Foreman, Associate Director of eLearning</a:t>
            </a:r>
          </a:p>
          <a:p>
            <a:r>
              <a:rPr lang="en-US" dirty="0" smtClean="0"/>
              <a:t>Scott Coffie, eLearning Systems Administrator</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Joule Features</a:t>
            </a:r>
            <a:endParaRPr lang="en-US" dirty="0"/>
          </a:p>
        </p:txBody>
      </p:sp>
      <p:sp>
        <p:nvSpPr>
          <p:cNvPr id="3" name="Content Placeholder 2"/>
          <p:cNvSpPr>
            <a:spLocks noGrp="1"/>
          </p:cNvSpPr>
          <p:nvPr>
            <p:ph idx="1"/>
          </p:nvPr>
        </p:nvSpPr>
        <p:spPr>
          <a:xfrm>
            <a:off x="457200" y="1295400"/>
            <a:ext cx="8229600" cy="4830763"/>
          </a:xfrm>
        </p:spPr>
        <p:txBody>
          <a:bodyPr/>
          <a:lstStyle/>
          <a:p>
            <a:pPr>
              <a:spcBef>
                <a:spcPts val="1200"/>
              </a:spcBef>
            </a:pPr>
            <a:r>
              <a:rPr lang="en-US" dirty="0" smtClean="0"/>
              <a:t>Conduit – integration piece linking SMS to LMS</a:t>
            </a:r>
          </a:p>
          <a:p>
            <a:pPr>
              <a:spcBef>
                <a:spcPts val="1200"/>
              </a:spcBef>
            </a:pPr>
            <a:r>
              <a:rPr lang="en-US" dirty="0" smtClean="0"/>
              <a:t>Migration Tools</a:t>
            </a:r>
          </a:p>
          <a:p>
            <a:pPr>
              <a:spcBef>
                <a:spcPts val="1200"/>
              </a:spcBef>
            </a:pPr>
            <a:r>
              <a:rPr lang="en-US" dirty="0" smtClean="0"/>
              <a:t>E-Portfolio</a:t>
            </a:r>
          </a:p>
          <a:p>
            <a:pPr>
              <a:spcBef>
                <a:spcPts val="1200"/>
              </a:spcBef>
            </a:pPr>
            <a:r>
              <a:rPr lang="en-US" dirty="0" smtClean="0"/>
              <a:t>Digital Repository</a:t>
            </a:r>
          </a:p>
          <a:p>
            <a:pPr>
              <a:spcBef>
                <a:spcPts val="1200"/>
              </a:spcBef>
            </a:pPr>
            <a:r>
              <a:rPr lang="en-US" dirty="0" smtClean="0"/>
              <a:t>Integration with other web tools: </a:t>
            </a:r>
            <a:r>
              <a:rPr lang="en-US" dirty="0" err="1" smtClean="0"/>
              <a:t>Turnitin</a:t>
            </a:r>
            <a:r>
              <a:rPr lang="en-US" dirty="0" smtClean="0"/>
              <a:t>, </a:t>
            </a:r>
            <a:r>
              <a:rPr lang="en-US" dirty="0" err="1" smtClean="0"/>
              <a:t>Elluminate</a:t>
            </a:r>
            <a:r>
              <a:rPr lang="en-US" dirty="0" smtClean="0"/>
              <a:t>, </a:t>
            </a:r>
            <a:r>
              <a:rPr lang="en-US" dirty="0" err="1" smtClean="0"/>
              <a:t>Wimba</a:t>
            </a:r>
            <a:r>
              <a:rPr lang="en-US" dirty="0" smtClean="0"/>
              <a:t>, </a:t>
            </a:r>
            <a:r>
              <a:rPr lang="en-US" dirty="0" err="1" smtClean="0"/>
              <a:t>Tegrity</a:t>
            </a:r>
            <a:r>
              <a:rPr lang="en-US" dirty="0" smtClean="0"/>
              <a:t>, </a:t>
            </a:r>
            <a:r>
              <a:rPr lang="en-US" dirty="0" err="1" smtClean="0"/>
              <a:t>Respondus</a:t>
            </a:r>
            <a:endParaRPr lang="en-US" dirty="0" smtClean="0"/>
          </a:p>
          <a:p>
            <a:pPr>
              <a:spcBef>
                <a:spcPts val="1200"/>
              </a:spcBef>
            </a:pPr>
            <a:r>
              <a:rPr lang="en-US" dirty="0" smtClean="0"/>
              <a:t>24/7 Support - </a:t>
            </a:r>
            <a:r>
              <a:rPr lang="en-US" dirty="0" err="1" smtClean="0"/>
              <a:t>Perceptis</a:t>
            </a:r>
            <a:endParaRPr lang="en-US" dirty="0" smtClean="0"/>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39762"/>
          </a:xfrm>
        </p:spPr>
        <p:txBody>
          <a:bodyPr>
            <a:normAutofit fontScale="90000"/>
          </a:bodyPr>
          <a:lstStyle/>
          <a:p>
            <a:r>
              <a:rPr lang="en-US" dirty="0" smtClean="0"/>
              <a:t>Managed Open Source</a:t>
            </a:r>
            <a:endParaRPr lang="en-US" dirty="0"/>
          </a:p>
        </p:txBody>
      </p:sp>
      <p:pic>
        <p:nvPicPr>
          <p:cNvPr id="6" name="Content Placeholder 5" descr="JOULE Moodlerooms Approach.jpg"/>
          <p:cNvPicPr>
            <a:picLocks noGrp="1" noChangeAspect="1"/>
          </p:cNvPicPr>
          <p:nvPr>
            <p:ph idx="1"/>
          </p:nvPr>
        </p:nvPicPr>
        <p:blipFill>
          <a:blip r:embed="rId2" cstate="print"/>
          <a:srcRect l="-5734" r="-5734"/>
          <a:stretch>
            <a:fillRect/>
          </a:stretch>
        </p:blipFill>
        <p:spPr>
          <a:xfrm>
            <a:off x="152400" y="990600"/>
            <a:ext cx="8839200" cy="5486400"/>
          </a:xfr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28600" y="152400"/>
          <a:ext cx="8686800" cy="6631861"/>
        </p:xfrm>
        <a:graphic>
          <a:graphicData uri="http://schemas.openxmlformats.org/drawingml/2006/table">
            <a:tbl>
              <a:tblPr/>
              <a:tblGrid>
                <a:gridCol w="1832264"/>
                <a:gridCol w="6854536"/>
              </a:tblGrid>
              <a:tr h="601055">
                <a:tc>
                  <a:txBody>
                    <a:bodyPr/>
                    <a:lstStyle/>
                    <a:p>
                      <a:pPr marL="0" marR="0">
                        <a:lnSpc>
                          <a:spcPct val="115000"/>
                        </a:lnSpc>
                        <a:spcBef>
                          <a:spcPts val="0"/>
                        </a:spcBef>
                        <a:spcAft>
                          <a:spcPts val="1000"/>
                        </a:spcAft>
                      </a:pPr>
                      <a:r>
                        <a:rPr lang="en-US" sz="1600" b="1" i="1" dirty="0">
                          <a:latin typeface="Arial" pitchFamily="34" charset="0"/>
                          <a:ea typeface="Calibri"/>
                          <a:cs typeface="Arial" pitchFamily="34" charset="0"/>
                        </a:rPr>
                        <a:t>Month</a:t>
                      </a:r>
                      <a:endParaRPr lang="en-US" sz="1600" dirty="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b="1" i="1">
                          <a:latin typeface="Arial" pitchFamily="34" charset="0"/>
                          <a:ea typeface="Calibri"/>
                          <a:cs typeface="Arial" pitchFamily="34" charset="0"/>
                        </a:rPr>
                        <a:t>Activity</a:t>
                      </a:r>
                      <a:endParaRPr lang="en-US" sz="16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72897">
                <a:tc>
                  <a:txBody>
                    <a:bodyPr/>
                    <a:lstStyle/>
                    <a:p>
                      <a:pPr marL="0" marR="0">
                        <a:lnSpc>
                          <a:spcPct val="115000"/>
                        </a:lnSpc>
                        <a:spcBef>
                          <a:spcPts val="0"/>
                        </a:spcBef>
                        <a:spcAft>
                          <a:spcPts val="1000"/>
                        </a:spcAft>
                      </a:pPr>
                      <a:r>
                        <a:rPr lang="en-US" sz="1600">
                          <a:latin typeface="Arial" pitchFamily="34" charset="0"/>
                          <a:ea typeface="Calibri"/>
                          <a:cs typeface="Arial" pitchFamily="34" charset="0"/>
                        </a:rPr>
                        <a:t>April 2010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dirty="0">
                          <a:latin typeface="Arial" pitchFamily="34" charset="0"/>
                          <a:ea typeface="Calibri"/>
                          <a:cs typeface="Arial" pitchFamily="34" charset="0"/>
                        </a:rPr>
                        <a:t>Sign one year contract with Blackboard from July 1, 2010, through June 30, </a:t>
                      </a:r>
                      <a:r>
                        <a:rPr lang="en-US" sz="1600" dirty="0" smtClean="0">
                          <a:latin typeface="Arial" pitchFamily="34" charset="0"/>
                          <a:ea typeface="Calibri"/>
                          <a:cs typeface="Arial" pitchFamily="34" charset="0"/>
                        </a:rPr>
                        <a:t>2011.</a:t>
                      </a:r>
                      <a:r>
                        <a:rPr lang="en-US" sz="1600" baseline="0" dirty="0" smtClean="0">
                          <a:latin typeface="Arial" pitchFamily="34" charset="0"/>
                          <a:ea typeface="Calibri"/>
                          <a:cs typeface="Arial" pitchFamily="34" charset="0"/>
                        </a:rPr>
                        <a:t> </a:t>
                      </a:r>
                      <a:r>
                        <a:rPr lang="en-US" sz="1600" dirty="0" smtClean="0">
                          <a:latin typeface="Arial" pitchFamily="34" charset="0"/>
                          <a:ea typeface="Calibri"/>
                          <a:cs typeface="Arial" pitchFamily="34" charset="0"/>
                        </a:rPr>
                        <a:t> Arrange managed open source </a:t>
                      </a:r>
                      <a:r>
                        <a:rPr lang="en-US" sz="1600" dirty="0">
                          <a:latin typeface="Arial" pitchFamily="34" charset="0"/>
                          <a:ea typeface="Calibri"/>
                          <a:cs typeface="Arial" pitchFamily="34" charset="0"/>
                        </a:rPr>
                        <a:t>vendor </a:t>
                      </a:r>
                      <a:r>
                        <a:rPr lang="en-US" sz="1600" dirty="0" smtClean="0">
                          <a:latin typeface="Arial" pitchFamily="34" charset="0"/>
                          <a:ea typeface="Calibri"/>
                          <a:cs typeface="Arial" pitchFamily="34" charset="0"/>
                        </a:rPr>
                        <a:t>presentations, research </a:t>
                      </a:r>
                      <a:r>
                        <a:rPr lang="en-US" sz="1600" dirty="0">
                          <a:latin typeface="Arial" pitchFamily="34" charset="0"/>
                          <a:ea typeface="Calibri"/>
                          <a:cs typeface="Arial" pitchFamily="34" charset="0"/>
                        </a:rPr>
                        <a:t>and consult with other institutions that have completed a similar change in LMS.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81499">
                <a:tc>
                  <a:txBody>
                    <a:bodyPr/>
                    <a:lstStyle/>
                    <a:p>
                      <a:pPr marL="0" marR="0">
                        <a:lnSpc>
                          <a:spcPct val="115000"/>
                        </a:lnSpc>
                        <a:spcBef>
                          <a:spcPts val="0"/>
                        </a:spcBef>
                        <a:spcAft>
                          <a:spcPts val="1000"/>
                        </a:spcAft>
                      </a:pPr>
                      <a:r>
                        <a:rPr lang="en-US" sz="1600">
                          <a:latin typeface="Arial" pitchFamily="34" charset="0"/>
                          <a:ea typeface="Calibri"/>
                          <a:cs typeface="Arial" pitchFamily="34" charset="0"/>
                        </a:rPr>
                        <a:t>April – May 2010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dirty="0" smtClean="0">
                          <a:latin typeface="Arial" pitchFamily="34" charset="0"/>
                          <a:ea typeface="Calibri"/>
                          <a:cs typeface="Arial" pitchFamily="34" charset="0"/>
                        </a:rPr>
                        <a:t>Open source managed hosting vendor </a:t>
                      </a:r>
                      <a:r>
                        <a:rPr lang="en-US" sz="1600" dirty="0">
                          <a:latin typeface="Arial" pitchFamily="34" charset="0"/>
                          <a:ea typeface="Calibri"/>
                          <a:cs typeface="Arial" pitchFamily="34" charset="0"/>
                        </a:rPr>
                        <a:t>presentations to college </a:t>
                      </a:r>
                      <a:r>
                        <a:rPr lang="en-US" sz="1600" dirty="0" smtClean="0">
                          <a:latin typeface="Arial" pitchFamily="34" charset="0"/>
                          <a:ea typeface="Calibri"/>
                          <a:cs typeface="Arial" pitchFamily="34" charset="0"/>
                        </a:rPr>
                        <a:t>community; open </a:t>
                      </a:r>
                      <a:r>
                        <a:rPr lang="en-US" sz="1600" dirty="0">
                          <a:latin typeface="Arial" pitchFamily="34" charset="0"/>
                          <a:ea typeface="Calibri"/>
                          <a:cs typeface="Arial" pitchFamily="34" charset="0"/>
                        </a:rPr>
                        <a:t>forums, hands-on labs</a:t>
                      </a:r>
                      <a:r>
                        <a:rPr lang="en-US" sz="1600" dirty="0" smtClean="0">
                          <a:latin typeface="Arial" pitchFamily="34" charset="0"/>
                          <a:ea typeface="Calibri"/>
                          <a:cs typeface="Arial" pitchFamily="34" charset="0"/>
                        </a:rPr>
                        <a:t>, </a:t>
                      </a:r>
                      <a:r>
                        <a:rPr lang="en-US" sz="1600" dirty="0">
                          <a:latin typeface="Arial" pitchFamily="34" charset="0"/>
                          <a:ea typeface="Calibri"/>
                          <a:cs typeface="Arial" pitchFamily="34" charset="0"/>
                        </a:rPr>
                        <a:t>panel </a:t>
                      </a:r>
                      <a:r>
                        <a:rPr lang="en-US" sz="1600" dirty="0" smtClean="0">
                          <a:latin typeface="Arial" pitchFamily="34" charset="0"/>
                          <a:ea typeface="Calibri"/>
                          <a:cs typeface="Arial" pitchFamily="34" charset="0"/>
                        </a:rPr>
                        <a:t>discussions and feedback opportunities.</a:t>
                      </a:r>
                      <a:endParaRPr lang="en-US" sz="1600" dirty="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0750">
                <a:tc>
                  <a:txBody>
                    <a:bodyPr/>
                    <a:lstStyle/>
                    <a:p>
                      <a:pPr marL="0" marR="0">
                        <a:lnSpc>
                          <a:spcPct val="115000"/>
                        </a:lnSpc>
                        <a:spcBef>
                          <a:spcPts val="0"/>
                        </a:spcBef>
                        <a:spcAft>
                          <a:spcPts val="1000"/>
                        </a:spcAft>
                      </a:pPr>
                      <a:r>
                        <a:rPr lang="en-US" sz="1600">
                          <a:latin typeface="Arial" pitchFamily="34" charset="0"/>
                          <a:ea typeface="Calibri"/>
                          <a:cs typeface="Arial" pitchFamily="34" charset="0"/>
                        </a:rPr>
                        <a:t>May 2010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dirty="0">
                          <a:latin typeface="Arial" pitchFamily="34" charset="0"/>
                          <a:ea typeface="Calibri"/>
                          <a:cs typeface="Arial" pitchFamily="34" charset="0"/>
                        </a:rPr>
                        <a:t>Selection of new </a:t>
                      </a:r>
                      <a:r>
                        <a:rPr lang="en-US" sz="1600" dirty="0" smtClean="0">
                          <a:latin typeface="Arial" pitchFamily="34" charset="0"/>
                          <a:ea typeface="Calibri"/>
                          <a:cs typeface="Arial" pitchFamily="34" charset="0"/>
                        </a:rPr>
                        <a:t>LMS project supporting fiscal responsibility</a:t>
                      </a:r>
                      <a:r>
                        <a:rPr lang="en-US" sz="1600" baseline="0" dirty="0" smtClean="0">
                          <a:latin typeface="Arial" pitchFamily="34" charset="0"/>
                          <a:ea typeface="Calibri"/>
                          <a:cs typeface="Arial" pitchFamily="34" charset="0"/>
                        </a:rPr>
                        <a:t> initiatives</a:t>
                      </a:r>
                      <a:r>
                        <a:rPr lang="en-US" sz="1600" dirty="0" smtClean="0">
                          <a:latin typeface="Arial" pitchFamily="34" charset="0"/>
                          <a:ea typeface="Calibri"/>
                          <a:cs typeface="Arial" pitchFamily="34" charset="0"/>
                        </a:rPr>
                        <a:t>.</a:t>
                      </a:r>
                      <a:endParaRPr lang="en-US" sz="1600" dirty="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81499">
                <a:tc>
                  <a:txBody>
                    <a:bodyPr/>
                    <a:lstStyle/>
                    <a:p>
                      <a:pPr marL="0" marR="0">
                        <a:lnSpc>
                          <a:spcPct val="115000"/>
                        </a:lnSpc>
                        <a:spcBef>
                          <a:spcPts val="0"/>
                        </a:spcBef>
                        <a:spcAft>
                          <a:spcPts val="1000"/>
                        </a:spcAft>
                      </a:pPr>
                      <a:r>
                        <a:rPr lang="en-US" sz="1600">
                          <a:latin typeface="Arial" pitchFamily="34" charset="0"/>
                          <a:ea typeface="Calibri"/>
                          <a:cs typeface="Arial" pitchFamily="34" charset="0"/>
                        </a:rPr>
                        <a:t>July 2010 - June 2011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dirty="0">
                          <a:latin typeface="Arial" pitchFamily="34" charset="0"/>
                          <a:ea typeface="Calibri"/>
                          <a:cs typeface="Arial" pitchFamily="34" charset="0"/>
                        </a:rPr>
                        <a:t>Run dual platform throughout the</a:t>
                      </a:r>
                      <a:r>
                        <a:rPr lang="en-US" sz="1600" dirty="0" smtClean="0">
                          <a:latin typeface="Arial" pitchFamily="34" charset="0"/>
                          <a:ea typeface="Calibri"/>
                          <a:cs typeface="Arial" pitchFamily="34" charset="0"/>
                        </a:rPr>
                        <a:t> academic year, migrating </a:t>
                      </a:r>
                      <a:r>
                        <a:rPr lang="en-US" sz="1600" dirty="0">
                          <a:latin typeface="Arial" pitchFamily="34" charset="0"/>
                          <a:ea typeface="Calibri"/>
                          <a:cs typeface="Arial" pitchFamily="34" charset="0"/>
                        </a:rPr>
                        <a:t>courses over gradually.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0750">
                <a:tc>
                  <a:txBody>
                    <a:bodyPr/>
                    <a:lstStyle/>
                    <a:p>
                      <a:pPr marL="0" marR="0">
                        <a:lnSpc>
                          <a:spcPct val="115000"/>
                        </a:lnSpc>
                        <a:spcBef>
                          <a:spcPts val="0"/>
                        </a:spcBef>
                        <a:spcAft>
                          <a:spcPts val="1000"/>
                        </a:spcAft>
                      </a:pPr>
                      <a:r>
                        <a:rPr lang="en-US" sz="1600">
                          <a:latin typeface="Arial" pitchFamily="34" charset="0"/>
                          <a:ea typeface="Calibri"/>
                          <a:cs typeface="Arial" pitchFamily="34" charset="0"/>
                        </a:rPr>
                        <a:t>Summer 2010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dirty="0">
                          <a:latin typeface="Arial" pitchFamily="34" charset="0"/>
                          <a:ea typeface="Calibri"/>
                          <a:cs typeface="Arial" pitchFamily="34" charset="0"/>
                        </a:rPr>
                        <a:t>Training for eLearning staff and</a:t>
                      </a:r>
                      <a:r>
                        <a:rPr lang="en-US" sz="1600" dirty="0" smtClean="0">
                          <a:latin typeface="Arial" pitchFamily="34" charset="0"/>
                          <a:ea typeface="Calibri"/>
                          <a:cs typeface="Arial" pitchFamily="34" charset="0"/>
                        </a:rPr>
                        <a:t> pilot group. </a:t>
                      </a:r>
                      <a:r>
                        <a:rPr lang="en-US" sz="1600" baseline="0" dirty="0" smtClean="0">
                          <a:latin typeface="Arial" pitchFamily="34" charset="0"/>
                          <a:ea typeface="Calibri"/>
                          <a:cs typeface="Arial" pitchFamily="34" charset="0"/>
                        </a:rPr>
                        <a:t> Implementation of new LMS begins.</a:t>
                      </a:r>
                      <a:endParaRPr lang="en-US" sz="1600" dirty="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81499">
                <a:tc>
                  <a:txBody>
                    <a:bodyPr/>
                    <a:lstStyle/>
                    <a:p>
                      <a:pPr marL="0" marR="0">
                        <a:lnSpc>
                          <a:spcPct val="115000"/>
                        </a:lnSpc>
                        <a:spcBef>
                          <a:spcPts val="0"/>
                        </a:spcBef>
                        <a:spcAft>
                          <a:spcPts val="1000"/>
                        </a:spcAft>
                      </a:pPr>
                      <a:r>
                        <a:rPr lang="en-US" sz="1600">
                          <a:latin typeface="Arial" pitchFamily="34" charset="0"/>
                          <a:ea typeface="Calibri"/>
                          <a:cs typeface="Arial" pitchFamily="34" charset="0"/>
                        </a:rPr>
                        <a:t>Fall 2010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dirty="0">
                          <a:latin typeface="Arial" pitchFamily="34" charset="0"/>
                          <a:ea typeface="Calibri"/>
                          <a:cs typeface="Arial" pitchFamily="34" charset="0"/>
                        </a:rPr>
                        <a:t>Informational sessions for faculty, students, and staff.  Hands-on </a:t>
                      </a:r>
                      <a:r>
                        <a:rPr lang="en-US" sz="1600" dirty="0" smtClean="0">
                          <a:latin typeface="Arial" pitchFamily="34" charset="0"/>
                          <a:ea typeface="Calibri"/>
                          <a:cs typeface="Arial" pitchFamily="34" charset="0"/>
                        </a:rPr>
                        <a:t>training for online/hybrid faculty only</a:t>
                      </a:r>
                      <a:r>
                        <a:rPr lang="en-US" sz="1600" baseline="0" dirty="0" smtClean="0">
                          <a:latin typeface="Arial" pitchFamily="34" charset="0"/>
                          <a:ea typeface="Calibri"/>
                          <a:cs typeface="Arial" pitchFamily="34" charset="0"/>
                        </a:rPr>
                        <a:t>; course migration begins</a:t>
                      </a:r>
                      <a:r>
                        <a:rPr lang="en-US" sz="1600" dirty="0" smtClean="0">
                          <a:latin typeface="Arial" pitchFamily="34" charset="0"/>
                          <a:ea typeface="Calibri"/>
                          <a:cs typeface="Arial" pitchFamily="34" charset="0"/>
                        </a:rPr>
                        <a:t>.</a:t>
                      </a:r>
                      <a:r>
                        <a:rPr lang="en-US" sz="1600" baseline="0" dirty="0" smtClean="0">
                          <a:latin typeface="Arial" pitchFamily="34" charset="0"/>
                          <a:ea typeface="Calibri"/>
                          <a:cs typeface="Arial" pitchFamily="34" charset="0"/>
                        </a:rPr>
                        <a:t> </a:t>
                      </a:r>
                      <a:r>
                        <a:rPr lang="en-US" sz="1600" dirty="0" smtClean="0">
                          <a:latin typeface="Arial" pitchFamily="34" charset="0"/>
                          <a:ea typeface="Calibri"/>
                          <a:cs typeface="Arial" pitchFamily="34" charset="0"/>
                        </a:rPr>
                        <a:t> Pilot group begins </a:t>
                      </a:r>
                      <a:r>
                        <a:rPr lang="en-US" sz="1600" dirty="0">
                          <a:latin typeface="Arial" pitchFamily="34" charset="0"/>
                          <a:ea typeface="Calibri"/>
                          <a:cs typeface="Arial" pitchFamily="34" charset="0"/>
                        </a:rPr>
                        <a:t>instruction in new </a:t>
                      </a:r>
                      <a:r>
                        <a:rPr lang="en-US" sz="1600" dirty="0" smtClean="0">
                          <a:latin typeface="Arial" pitchFamily="34" charset="0"/>
                          <a:ea typeface="Calibri"/>
                          <a:cs typeface="Arial" pitchFamily="34" charset="0"/>
                        </a:rPr>
                        <a:t>LMS with ongoing evaluation,</a:t>
                      </a:r>
                      <a:r>
                        <a:rPr lang="en-US" sz="1600" baseline="0" dirty="0" smtClean="0">
                          <a:latin typeface="Arial" pitchFamily="34" charset="0"/>
                          <a:ea typeface="Calibri"/>
                          <a:cs typeface="Arial" pitchFamily="34" charset="0"/>
                        </a:rPr>
                        <a:t> adjustment, and critique</a:t>
                      </a:r>
                      <a:r>
                        <a:rPr lang="en-US" sz="1600" dirty="0" smtClean="0">
                          <a:latin typeface="Arial" pitchFamily="34" charset="0"/>
                          <a:ea typeface="Calibri"/>
                          <a:cs typeface="Arial" pitchFamily="34" charset="0"/>
                        </a:rPr>
                        <a:t>.</a:t>
                      </a:r>
                      <a:endParaRPr lang="en-US" sz="1600" dirty="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0750">
                <a:tc>
                  <a:txBody>
                    <a:bodyPr/>
                    <a:lstStyle/>
                    <a:p>
                      <a:pPr marL="0" marR="0">
                        <a:lnSpc>
                          <a:spcPct val="115000"/>
                        </a:lnSpc>
                        <a:spcBef>
                          <a:spcPts val="0"/>
                        </a:spcBef>
                        <a:spcAft>
                          <a:spcPts val="1000"/>
                        </a:spcAft>
                      </a:pPr>
                      <a:r>
                        <a:rPr lang="en-US" sz="1600">
                          <a:latin typeface="Arial" pitchFamily="34" charset="0"/>
                          <a:ea typeface="Calibri"/>
                          <a:cs typeface="Arial" pitchFamily="34" charset="0"/>
                        </a:rPr>
                        <a:t>Winter 2011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dirty="0">
                          <a:latin typeface="Arial" pitchFamily="34" charset="0"/>
                          <a:ea typeface="Calibri"/>
                          <a:cs typeface="Arial" pitchFamily="34" charset="0"/>
                        </a:rPr>
                        <a:t>1</a:t>
                      </a:r>
                      <a:r>
                        <a:rPr lang="en-US" sz="1600" baseline="30000" dirty="0">
                          <a:latin typeface="Arial" pitchFamily="34" charset="0"/>
                          <a:ea typeface="Calibri"/>
                          <a:cs typeface="Arial" pitchFamily="34" charset="0"/>
                        </a:rPr>
                        <a:t>st</a:t>
                      </a:r>
                      <a:r>
                        <a:rPr lang="en-US" sz="1600" dirty="0">
                          <a:latin typeface="Arial" pitchFamily="34" charset="0"/>
                          <a:ea typeface="Calibri"/>
                          <a:cs typeface="Arial" pitchFamily="34" charset="0"/>
                        </a:rPr>
                        <a:t> block of </a:t>
                      </a:r>
                      <a:r>
                        <a:rPr lang="en-US" sz="1600" dirty="0" smtClean="0">
                          <a:latin typeface="Arial" pitchFamily="34" charset="0"/>
                          <a:ea typeface="Calibri"/>
                          <a:cs typeface="Arial" pitchFamily="34" charset="0"/>
                        </a:rPr>
                        <a:t>eLearning courses migrated </a:t>
                      </a:r>
                      <a:r>
                        <a:rPr lang="en-US" sz="1600" dirty="0">
                          <a:latin typeface="Arial" pitchFamily="34" charset="0"/>
                          <a:ea typeface="Calibri"/>
                          <a:cs typeface="Arial" pitchFamily="34" charset="0"/>
                        </a:rPr>
                        <a:t>to new </a:t>
                      </a:r>
                      <a:r>
                        <a:rPr lang="en-US" sz="1600" dirty="0" smtClean="0">
                          <a:latin typeface="Arial" pitchFamily="34" charset="0"/>
                          <a:ea typeface="Calibri"/>
                          <a:cs typeface="Arial" pitchFamily="34" charset="0"/>
                        </a:rPr>
                        <a:t>LMS</a:t>
                      </a:r>
                      <a:r>
                        <a:rPr lang="en-US" sz="1600" dirty="0">
                          <a:latin typeface="Arial" pitchFamily="34" charset="0"/>
                          <a:ea typeface="Calibri"/>
                          <a:cs typeface="Arial" pitchFamily="34" charset="0"/>
                        </a:rPr>
                        <a:t>.</a:t>
                      </a:r>
                      <a:r>
                        <a:rPr lang="en-US" sz="1600" dirty="0" smtClean="0">
                          <a:latin typeface="Arial" pitchFamily="34" charset="0"/>
                          <a:ea typeface="Calibri"/>
                          <a:cs typeface="Arial" pitchFamily="34" charset="0"/>
                        </a:rPr>
                        <a:t> </a:t>
                      </a:r>
                      <a:r>
                        <a:rPr lang="en-US" sz="1600" baseline="0" dirty="0" smtClean="0">
                          <a:latin typeface="Arial" pitchFamily="34" charset="0"/>
                          <a:ea typeface="Calibri"/>
                          <a:cs typeface="Arial" pitchFamily="34" charset="0"/>
                        </a:rPr>
                        <a:t> A</a:t>
                      </a:r>
                      <a:r>
                        <a:rPr lang="en-US" sz="1600" dirty="0" smtClean="0">
                          <a:latin typeface="Arial" pitchFamily="34" charset="0"/>
                          <a:ea typeface="Calibri"/>
                          <a:cs typeface="Arial" pitchFamily="34" charset="0"/>
                        </a:rPr>
                        <a:t>dditional </a:t>
                      </a:r>
                      <a:r>
                        <a:rPr lang="en-US" sz="1600" dirty="0">
                          <a:latin typeface="Arial" pitchFamily="34" charset="0"/>
                          <a:ea typeface="Calibri"/>
                          <a:cs typeface="Arial" pitchFamily="34" charset="0"/>
                        </a:rPr>
                        <a:t>training </a:t>
                      </a:r>
                      <a:r>
                        <a:rPr lang="en-US" sz="1600" dirty="0" smtClean="0">
                          <a:latin typeface="Arial" pitchFamily="34" charset="0"/>
                          <a:ea typeface="Calibri"/>
                          <a:cs typeface="Arial" pitchFamily="34" charset="0"/>
                        </a:rPr>
                        <a:t>provided for F2F and new faculty.  Project</a:t>
                      </a:r>
                      <a:r>
                        <a:rPr lang="en-US" sz="1600" baseline="0" dirty="0" smtClean="0">
                          <a:latin typeface="Arial" pitchFamily="34" charset="0"/>
                          <a:ea typeface="Calibri"/>
                          <a:cs typeface="Arial" pitchFamily="34" charset="0"/>
                        </a:rPr>
                        <a:t> numbers/feedback analysis.</a:t>
                      </a:r>
                      <a:endParaRPr lang="en-US" sz="1600" dirty="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0750">
                <a:tc>
                  <a:txBody>
                    <a:bodyPr/>
                    <a:lstStyle/>
                    <a:p>
                      <a:pPr marL="0" marR="0">
                        <a:lnSpc>
                          <a:spcPct val="115000"/>
                        </a:lnSpc>
                        <a:spcBef>
                          <a:spcPts val="0"/>
                        </a:spcBef>
                        <a:spcAft>
                          <a:spcPts val="1000"/>
                        </a:spcAft>
                      </a:pPr>
                      <a:r>
                        <a:rPr lang="en-US" sz="1600">
                          <a:latin typeface="Arial" pitchFamily="34" charset="0"/>
                          <a:ea typeface="Calibri"/>
                          <a:cs typeface="Arial" pitchFamily="34" charset="0"/>
                        </a:rPr>
                        <a:t>Spring 2011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dirty="0">
                          <a:latin typeface="Arial" pitchFamily="34" charset="0"/>
                          <a:ea typeface="Calibri"/>
                          <a:cs typeface="Arial" pitchFamily="34" charset="0"/>
                        </a:rPr>
                        <a:t>2</a:t>
                      </a:r>
                      <a:r>
                        <a:rPr lang="en-US" sz="1600" baseline="30000" dirty="0">
                          <a:latin typeface="Arial" pitchFamily="34" charset="0"/>
                          <a:ea typeface="Calibri"/>
                          <a:cs typeface="Arial" pitchFamily="34" charset="0"/>
                        </a:rPr>
                        <a:t>nd</a:t>
                      </a:r>
                      <a:r>
                        <a:rPr lang="en-US" sz="1600" dirty="0">
                          <a:latin typeface="Arial" pitchFamily="34" charset="0"/>
                          <a:ea typeface="Calibri"/>
                          <a:cs typeface="Arial" pitchFamily="34" charset="0"/>
                        </a:rPr>
                        <a:t> block of courses </a:t>
                      </a:r>
                      <a:r>
                        <a:rPr lang="en-US" sz="1600" dirty="0" smtClean="0">
                          <a:latin typeface="Arial" pitchFamily="34" charset="0"/>
                          <a:ea typeface="Calibri"/>
                          <a:cs typeface="Arial" pitchFamily="34" charset="0"/>
                        </a:rPr>
                        <a:t>migrated;</a:t>
                      </a:r>
                      <a:r>
                        <a:rPr lang="en-US" sz="1600" baseline="0" dirty="0" smtClean="0">
                          <a:latin typeface="Arial" pitchFamily="34" charset="0"/>
                          <a:ea typeface="Calibri"/>
                          <a:cs typeface="Arial" pitchFamily="34" charset="0"/>
                        </a:rPr>
                        <a:t> c</a:t>
                      </a:r>
                      <a:r>
                        <a:rPr lang="en-US" sz="1600" dirty="0" smtClean="0">
                          <a:latin typeface="Arial" pitchFamily="34" charset="0"/>
                          <a:ea typeface="Calibri"/>
                          <a:cs typeface="Arial" pitchFamily="34" charset="0"/>
                        </a:rPr>
                        <a:t>ontinuation of faculty training. </a:t>
                      </a:r>
                      <a:endParaRPr lang="en-US" sz="1600" dirty="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0750">
                <a:tc>
                  <a:txBody>
                    <a:bodyPr/>
                    <a:lstStyle/>
                    <a:p>
                      <a:pPr marL="0" marR="0">
                        <a:lnSpc>
                          <a:spcPct val="115000"/>
                        </a:lnSpc>
                        <a:spcBef>
                          <a:spcPts val="0"/>
                        </a:spcBef>
                        <a:spcAft>
                          <a:spcPts val="1000"/>
                        </a:spcAft>
                      </a:pPr>
                      <a:r>
                        <a:rPr lang="en-US" sz="1600">
                          <a:latin typeface="Arial" pitchFamily="34" charset="0"/>
                          <a:ea typeface="Calibri"/>
                          <a:cs typeface="Arial" pitchFamily="34" charset="0"/>
                        </a:rPr>
                        <a:t>Summer 2011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dirty="0" smtClean="0">
                          <a:latin typeface="Arial" pitchFamily="34" charset="0"/>
                          <a:ea typeface="Calibri"/>
                          <a:cs typeface="Arial" pitchFamily="34" charset="0"/>
                        </a:rPr>
                        <a:t>Migration project finalized.  </a:t>
                      </a:r>
                      <a:r>
                        <a:rPr lang="en-US" sz="1600" dirty="0">
                          <a:latin typeface="Arial" pitchFamily="34" charset="0"/>
                          <a:ea typeface="Calibri"/>
                          <a:cs typeface="Arial" pitchFamily="34" charset="0"/>
                        </a:rPr>
                        <a:t>T</a:t>
                      </a:r>
                      <a:r>
                        <a:rPr lang="en-US" sz="1600" dirty="0" smtClean="0">
                          <a:latin typeface="Arial" pitchFamily="34" charset="0"/>
                          <a:ea typeface="Calibri"/>
                          <a:cs typeface="Arial" pitchFamily="34" charset="0"/>
                        </a:rPr>
                        <a:t>raining </a:t>
                      </a:r>
                      <a:r>
                        <a:rPr lang="en-US" sz="1600" dirty="0">
                          <a:latin typeface="Arial" pitchFamily="34" charset="0"/>
                          <a:ea typeface="Calibri"/>
                          <a:cs typeface="Arial" pitchFamily="34" charset="0"/>
                        </a:rPr>
                        <a:t>moves to sustained model</a:t>
                      </a:r>
                      <a:r>
                        <a:rPr lang="en-US" sz="1600" dirty="0" smtClean="0">
                          <a:latin typeface="Arial" pitchFamily="34" charset="0"/>
                          <a:ea typeface="Calibri"/>
                          <a:cs typeface="Arial" pitchFamily="34" charset="0"/>
                        </a:rPr>
                        <a:t>.  </a:t>
                      </a:r>
                      <a:endParaRPr lang="en-US" sz="1600" dirty="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Migration to </a:t>
            </a:r>
            <a:r>
              <a:rPr lang="en-US" dirty="0" err="1" smtClean="0"/>
              <a:t>Moodlerooms</a:t>
            </a:r>
            <a:r>
              <a:rPr lang="en-US" dirty="0" smtClean="0"/>
              <a:t> Joule</a:t>
            </a:r>
            <a:endParaRPr lang="en-US" dirty="0"/>
          </a:p>
        </p:txBody>
      </p:sp>
      <p:sp>
        <p:nvSpPr>
          <p:cNvPr id="3" name="Content Placeholder 2"/>
          <p:cNvSpPr>
            <a:spLocks noGrp="1"/>
          </p:cNvSpPr>
          <p:nvPr>
            <p:ph idx="1"/>
          </p:nvPr>
        </p:nvSpPr>
        <p:spPr>
          <a:xfrm>
            <a:off x="457200" y="1600200"/>
            <a:ext cx="8382000" cy="4525963"/>
          </a:xfrm>
        </p:spPr>
        <p:txBody>
          <a:bodyPr>
            <a:normAutofit fontScale="77500" lnSpcReduction="20000"/>
          </a:bodyPr>
          <a:lstStyle/>
          <a:p>
            <a:r>
              <a:rPr lang="en-US" b="1" dirty="0" smtClean="0"/>
              <a:t>Summer 2010 Pilot </a:t>
            </a:r>
            <a:r>
              <a:rPr lang="en-US" dirty="0" smtClean="0"/>
              <a:t>– 11 instructors and eLearning department in training</a:t>
            </a:r>
          </a:p>
          <a:p>
            <a:endParaRPr lang="en-US" dirty="0" smtClean="0"/>
          </a:p>
          <a:p>
            <a:r>
              <a:rPr lang="en-US" b="1" dirty="0" smtClean="0"/>
              <a:t>Fall 2010 </a:t>
            </a:r>
            <a:r>
              <a:rPr lang="en-US" dirty="0" smtClean="0"/>
              <a:t>– training for eLearning faculty – approximately 135 Online and Hybrid Instructors identified for training</a:t>
            </a:r>
          </a:p>
          <a:p>
            <a:pPr>
              <a:buNone/>
            </a:pPr>
            <a:r>
              <a:rPr lang="en-US" dirty="0" smtClean="0"/>
              <a:t>	</a:t>
            </a:r>
          </a:p>
          <a:p>
            <a:pPr>
              <a:buNone/>
            </a:pPr>
            <a:r>
              <a:rPr lang="en-US" dirty="0" smtClean="0"/>
              <a:t>	</a:t>
            </a:r>
            <a:r>
              <a:rPr lang="en-US" dirty="0" err="1" smtClean="0"/>
              <a:t>Moodle</a:t>
            </a:r>
            <a:r>
              <a:rPr lang="en-US" dirty="0" smtClean="0"/>
              <a:t> Pilot – 6 Instructors; 9 courses; 200 students</a:t>
            </a:r>
          </a:p>
          <a:p>
            <a:endParaRPr lang="en-US" dirty="0" smtClean="0"/>
          </a:p>
          <a:p>
            <a:r>
              <a:rPr lang="en-US" b="1" dirty="0" smtClean="0"/>
              <a:t>Winter &amp; Spring 2011 </a:t>
            </a:r>
            <a:r>
              <a:rPr lang="en-US" dirty="0" smtClean="0"/>
              <a:t>– training for rest of faculty-</a:t>
            </a:r>
          </a:p>
          <a:p>
            <a:pPr lvl="1">
              <a:buNone/>
            </a:pPr>
            <a:r>
              <a:rPr lang="en-US" dirty="0" smtClean="0"/>
              <a:t>200 to 300 additional instructors </a:t>
            </a:r>
          </a:p>
          <a:p>
            <a:endParaRPr lang="en-US" dirty="0" smtClean="0"/>
          </a:p>
          <a:p>
            <a:r>
              <a:rPr lang="en-US" b="1" dirty="0" smtClean="0"/>
              <a:t>Summer 2011 </a:t>
            </a:r>
            <a:r>
              <a:rPr lang="en-US" dirty="0" smtClean="0"/>
              <a:t>– fully migrated</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 Migration</a:t>
            </a:r>
            <a:endParaRPr lang="en-US" dirty="0"/>
          </a:p>
        </p:txBody>
      </p:sp>
      <p:sp>
        <p:nvSpPr>
          <p:cNvPr id="3" name="Content Placeholder 2"/>
          <p:cNvSpPr>
            <a:spLocks noGrp="1"/>
          </p:cNvSpPr>
          <p:nvPr>
            <p:ph idx="1"/>
          </p:nvPr>
        </p:nvSpPr>
        <p:spPr/>
        <p:txBody>
          <a:bodyPr/>
          <a:lstStyle/>
          <a:p>
            <a:r>
              <a:rPr lang="en-US" dirty="0" smtClean="0">
                <a:hlinkClick r:id="rId2"/>
              </a:rPr>
              <a:t>Macroeconomics Online Course in Blackboard version 7.3</a:t>
            </a:r>
          </a:p>
          <a:p>
            <a:endParaRPr lang="en-US" dirty="0" smtClean="0">
              <a:hlinkClick r:id="rId2"/>
            </a:endParaRPr>
          </a:p>
          <a:p>
            <a:r>
              <a:rPr lang="en-US" dirty="0" smtClean="0">
                <a:hlinkClick r:id="rId3"/>
              </a:rPr>
              <a:t>Macroeconomics course conversion </a:t>
            </a:r>
            <a:endParaRPr lang="en-US" dirty="0" smtClean="0"/>
          </a:p>
          <a:p>
            <a:endParaRPr lang="en-US" dirty="0" smtClean="0"/>
          </a:p>
          <a:p>
            <a:r>
              <a:rPr lang="en-US" dirty="0" smtClean="0">
                <a:hlinkClick r:id="rId4"/>
              </a:rPr>
              <a:t>Macroeconomics course in </a:t>
            </a:r>
            <a:r>
              <a:rPr lang="en-US" dirty="0" err="1" smtClean="0">
                <a:hlinkClick r:id="rId4"/>
              </a:rPr>
              <a:t>Moodlerooms</a:t>
            </a:r>
            <a:r>
              <a:rPr lang="en-US" dirty="0" smtClean="0">
                <a:hlinkClick r:id="rId4"/>
              </a:rPr>
              <a:t> Joule</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Number of Faculty Trained</a:t>
            </a:r>
            <a:endParaRPr lang="en-US" dirty="0"/>
          </a:p>
        </p:txBody>
      </p:sp>
      <p:graphicFrame>
        <p:nvGraphicFramePr>
          <p:cNvPr id="4" name="Content Placeholder 3"/>
          <p:cNvGraphicFramePr>
            <a:graphicFrameLocks noGrp="1"/>
          </p:cNvGraphicFramePr>
          <p:nvPr>
            <p:ph idx="1"/>
          </p:nvPr>
        </p:nvGraphicFramePr>
        <p:xfrm>
          <a:off x="457200" y="1371600"/>
          <a:ext cx="8229600" cy="47545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nvGraphicFramePr>
        <p:xfrm>
          <a:off x="533400" y="381000"/>
          <a:ext cx="8305800" cy="6172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Migration Challenges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Staffing during migration</a:t>
            </a:r>
          </a:p>
          <a:p>
            <a:pPr lvl="1"/>
            <a:r>
              <a:rPr lang="en-US" dirty="0" smtClean="0"/>
              <a:t>Additional part-time faculty trainer</a:t>
            </a:r>
          </a:p>
          <a:p>
            <a:pPr lvl="1"/>
            <a:r>
              <a:rPr lang="en-US" dirty="0" smtClean="0"/>
              <a:t>Additional technical support to handle data integration and management of two LMS</a:t>
            </a:r>
          </a:p>
          <a:p>
            <a:pPr lvl="1">
              <a:buNone/>
            </a:pPr>
            <a:endParaRPr lang="en-US" dirty="0" smtClean="0"/>
          </a:p>
          <a:p>
            <a:r>
              <a:rPr lang="en-US" dirty="0" smtClean="0"/>
              <a:t>Maintaining department morale</a:t>
            </a:r>
          </a:p>
          <a:p>
            <a:pPr lvl="1"/>
            <a:r>
              <a:rPr lang="en-US" dirty="0" smtClean="0"/>
              <a:t>Exceptional Classified Staff Award for Summer Quarter, Naomi Kay of eLearning</a:t>
            </a:r>
          </a:p>
          <a:p>
            <a:pPr lvl="1"/>
            <a:r>
              <a:rPr lang="en-US" dirty="0" smtClean="0"/>
              <a:t>Exceptional Classified Staff Award for Fall Quarter, Scott Coffie of eLearning</a:t>
            </a:r>
          </a:p>
          <a:p>
            <a:pPr lvl="1">
              <a:buNone/>
            </a:pP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p:nvPr/>
        </p:nvGraphicFramePr>
        <p:xfrm>
          <a:off x="381000" y="533400"/>
          <a:ext cx="8382000" cy="58674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Student Feedback on gradual implementation</a:t>
            </a:r>
            <a:endParaRPr lang="en-US" sz="3600" dirty="0"/>
          </a:p>
        </p:txBody>
      </p:sp>
      <p:sp>
        <p:nvSpPr>
          <p:cNvPr id="3" name="Content Placeholder 2"/>
          <p:cNvSpPr>
            <a:spLocks noGrp="1"/>
          </p:cNvSpPr>
          <p:nvPr>
            <p:ph idx="1"/>
          </p:nvPr>
        </p:nvSpPr>
        <p:spPr>
          <a:xfrm>
            <a:off x="457200" y="1371600"/>
            <a:ext cx="8229600" cy="5029200"/>
          </a:xfrm>
        </p:spPr>
        <p:txBody>
          <a:bodyPr>
            <a:normAutofit fontScale="70000" lnSpcReduction="20000"/>
          </a:bodyPr>
          <a:lstStyle/>
          <a:p>
            <a:endParaRPr lang="en-US" dirty="0" smtClean="0"/>
          </a:p>
          <a:p>
            <a:r>
              <a:rPr lang="en-US" dirty="0" smtClean="0"/>
              <a:t>I had one class on </a:t>
            </a:r>
            <a:r>
              <a:rPr lang="en-US" dirty="0" err="1" smtClean="0"/>
              <a:t>Moodle</a:t>
            </a:r>
            <a:r>
              <a:rPr lang="en-US" dirty="0" smtClean="0"/>
              <a:t> and one still on Blackboard...this was very difficult and frustrating at times...this should have been prevented as a possibility.         </a:t>
            </a:r>
            <a:r>
              <a:rPr lang="en-US" sz="2300" dirty="0" smtClean="0"/>
              <a:t>3/12/11 10:05PM </a:t>
            </a:r>
          </a:p>
          <a:p>
            <a:endParaRPr lang="en-US" sz="2300" dirty="0" smtClean="0"/>
          </a:p>
          <a:p>
            <a:endParaRPr lang="en-US" sz="2300" dirty="0" smtClean="0"/>
          </a:p>
          <a:p>
            <a:r>
              <a:rPr lang="en-US" dirty="0" smtClean="0"/>
              <a:t>I was dismayed to discover that my English class would be on Blackboard, and my Math class would be on </a:t>
            </a:r>
            <a:r>
              <a:rPr lang="en-US" dirty="0" err="1" smtClean="0"/>
              <a:t>Moodle</a:t>
            </a:r>
            <a:r>
              <a:rPr lang="en-US" dirty="0" smtClean="0"/>
              <a:t> this quarter. I knew that this would be both annoying and confusing, and distract from the learning process. While I found </a:t>
            </a:r>
            <a:r>
              <a:rPr lang="en-US" dirty="0" err="1" smtClean="0"/>
              <a:t>Moodle</a:t>
            </a:r>
            <a:r>
              <a:rPr lang="en-US" dirty="0" smtClean="0"/>
              <a:t> to be effective, easy to use, and efficient, I was not as impressed with Blackboard, having to spend long amounts of time wandering around the site trying to find the information I needed and wishing that both my classes were on </a:t>
            </a:r>
            <a:r>
              <a:rPr lang="en-US" dirty="0" err="1" smtClean="0"/>
              <a:t>Moodle</a:t>
            </a:r>
            <a:r>
              <a:rPr lang="en-US" dirty="0" smtClean="0"/>
              <a:t>. In fact, I spent quite a lot of time resenting Clark for making me take two classes on two different online sites that work quite differently from each other, time which no doubt could have been better spent learning.             </a:t>
            </a:r>
            <a:r>
              <a:rPr lang="en-US" sz="2300" dirty="0" smtClean="0"/>
              <a:t>3/13/11 4:52AM </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Background</a:t>
            </a:r>
            <a:endParaRPr lang="en-US" dirty="0"/>
          </a:p>
        </p:txBody>
      </p:sp>
      <p:sp>
        <p:nvSpPr>
          <p:cNvPr id="3" name="Content Placeholder 2"/>
          <p:cNvSpPr>
            <a:spLocks noGrp="1"/>
          </p:cNvSpPr>
          <p:nvPr>
            <p:ph idx="1"/>
          </p:nvPr>
        </p:nvSpPr>
        <p:spPr>
          <a:xfrm>
            <a:off x="609600" y="1447800"/>
            <a:ext cx="7924800" cy="5105400"/>
          </a:xfrm>
        </p:spPr>
        <p:txBody>
          <a:bodyPr>
            <a:normAutofit fontScale="70000" lnSpcReduction="20000"/>
          </a:bodyPr>
          <a:lstStyle/>
          <a:p>
            <a:r>
              <a:rPr lang="en-US" dirty="0" smtClean="0"/>
              <a:t>Fall 2008: SBCTC initiated statewide LMS contract, WAOL and several individual Colleges move to ANGEL.  </a:t>
            </a:r>
          </a:p>
          <a:p>
            <a:endParaRPr lang="en-US" dirty="0" smtClean="0"/>
          </a:p>
          <a:p>
            <a:r>
              <a:rPr lang="en-US" dirty="0" smtClean="0"/>
              <a:t>Spring 2009: </a:t>
            </a:r>
            <a:r>
              <a:rPr lang="en-US" dirty="0"/>
              <a:t>Clark College signed a one year contract with Blackboard with </a:t>
            </a:r>
            <a:r>
              <a:rPr lang="en-US" dirty="0" smtClean="0"/>
              <a:t>the intent </a:t>
            </a:r>
            <a:r>
              <a:rPr lang="en-US" dirty="0"/>
              <a:t>of considering a possible change</a:t>
            </a:r>
            <a:r>
              <a:rPr lang="en-US" dirty="0" smtClean="0"/>
              <a:t> to an open source LMS to </a:t>
            </a:r>
            <a:r>
              <a:rPr lang="en-US" b="1" dirty="0" smtClean="0"/>
              <a:t>cut costs and add features without harming the rapidly growing eLearning program</a:t>
            </a:r>
            <a:r>
              <a:rPr lang="en-US" dirty="0" smtClean="0"/>
              <a:t>. </a:t>
            </a:r>
          </a:p>
          <a:p>
            <a:endParaRPr lang="en-US" dirty="0" smtClean="0"/>
          </a:p>
          <a:p>
            <a:r>
              <a:rPr lang="en-US" dirty="0" smtClean="0"/>
              <a:t>Fall 2009: Subcommittee </a:t>
            </a:r>
            <a:r>
              <a:rPr lang="en-US" dirty="0"/>
              <a:t>of the eLearning Committee </a:t>
            </a:r>
            <a:r>
              <a:rPr lang="en-US" dirty="0" smtClean="0"/>
              <a:t>researched and reviewed the open source LMS </a:t>
            </a:r>
            <a:r>
              <a:rPr lang="en-US" dirty="0"/>
              <a:t>options for Clark College that would be </a:t>
            </a:r>
            <a:r>
              <a:rPr lang="en-US" b="1" dirty="0"/>
              <a:t>secure, robust, and scalable. </a:t>
            </a:r>
            <a:endParaRPr lang="en-US" b="1" dirty="0" smtClean="0"/>
          </a:p>
          <a:p>
            <a:endParaRPr lang="en-US" b="1" dirty="0" smtClean="0"/>
          </a:p>
          <a:p>
            <a:r>
              <a:rPr lang="en-US" dirty="0" smtClean="0"/>
              <a:t>After considering the recommendations of </a:t>
            </a:r>
            <a:r>
              <a:rPr lang="en-US" dirty="0"/>
              <a:t>the</a:t>
            </a:r>
            <a:r>
              <a:rPr lang="en-US" dirty="0" smtClean="0"/>
              <a:t> eLearning subcommittee, the Executive Cabinet elected to move forward on the cost saving path offered by the </a:t>
            </a:r>
            <a:r>
              <a:rPr lang="en-US" dirty="0" err="1" smtClean="0"/>
              <a:t>Moodlerooms</a:t>
            </a:r>
            <a:r>
              <a:rPr lang="en-US" dirty="0" smtClean="0"/>
              <a:t> Joule.</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Student Assistance</a:t>
            </a:r>
            <a:endParaRPr lang="en-US" dirty="0"/>
          </a:p>
        </p:txBody>
      </p:sp>
      <p:sp>
        <p:nvSpPr>
          <p:cNvPr id="3" name="Content Placeholder 2"/>
          <p:cNvSpPr>
            <a:spLocks noGrp="1"/>
          </p:cNvSpPr>
          <p:nvPr>
            <p:ph idx="1"/>
          </p:nvPr>
        </p:nvSpPr>
        <p:spPr/>
        <p:txBody>
          <a:bodyPr/>
          <a:lstStyle/>
          <a:p>
            <a:r>
              <a:rPr lang="en-US" dirty="0" smtClean="0"/>
              <a:t>Student Orientations for Winter Quarter</a:t>
            </a:r>
          </a:p>
          <a:p>
            <a:pPr lvl="1"/>
            <a:r>
              <a:rPr lang="en-US" dirty="0" smtClean="0"/>
              <a:t>14 student orientations offered </a:t>
            </a:r>
          </a:p>
          <a:p>
            <a:pPr lvl="1"/>
            <a:r>
              <a:rPr lang="en-US" dirty="0" smtClean="0"/>
              <a:t>38 students attended, from 0 to 6 </a:t>
            </a:r>
          </a:p>
          <a:p>
            <a:pPr lvl="1"/>
            <a:endParaRPr lang="en-US" dirty="0" smtClean="0"/>
          </a:p>
          <a:p>
            <a:r>
              <a:rPr lang="en-US" dirty="0" smtClean="0"/>
              <a:t>Student Orientations for Spring Quarter</a:t>
            </a:r>
          </a:p>
          <a:p>
            <a:pPr lvl="1"/>
            <a:r>
              <a:rPr lang="en-US" dirty="0" smtClean="0"/>
              <a:t>23 student orientations offered </a:t>
            </a:r>
          </a:p>
          <a:p>
            <a:pPr lvl="1"/>
            <a:r>
              <a:rPr lang="en-US" dirty="0" smtClean="0"/>
              <a:t>50 students attended, from 0 to 9 </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Comments from a </a:t>
            </a:r>
            <a:br>
              <a:rPr lang="en-US" dirty="0" smtClean="0"/>
            </a:br>
            <a:r>
              <a:rPr lang="en-US" dirty="0" smtClean="0"/>
              <a:t>Winter Quarter Instructor</a:t>
            </a:r>
            <a:endParaRPr lang="en-US" dirty="0"/>
          </a:p>
        </p:txBody>
      </p:sp>
      <p:sp>
        <p:nvSpPr>
          <p:cNvPr id="3" name="Content Placeholder 2"/>
          <p:cNvSpPr>
            <a:spLocks noGrp="1"/>
          </p:cNvSpPr>
          <p:nvPr>
            <p:ph idx="1"/>
          </p:nvPr>
        </p:nvSpPr>
        <p:spPr/>
        <p:txBody>
          <a:bodyPr>
            <a:noAutofit/>
          </a:bodyPr>
          <a:lstStyle/>
          <a:p>
            <a:pPr>
              <a:buNone/>
            </a:pPr>
            <a:r>
              <a:rPr lang="en-US" sz="1600" dirty="0" smtClean="0"/>
              <a:t>I just want to send out a well-done to the E-learning for choosing </a:t>
            </a:r>
            <a:r>
              <a:rPr lang="en-US" sz="1600" dirty="0" err="1" smtClean="0"/>
              <a:t>Moodle</a:t>
            </a:r>
            <a:r>
              <a:rPr lang="en-US" sz="1600" dirty="0" smtClean="0"/>
              <a:t>.  As an adjunct, I have to use many different online platforms at different institutions.  I have been trained, retrained, and through many mentorships. My point?  </a:t>
            </a:r>
            <a:r>
              <a:rPr lang="en-US" sz="1600" dirty="0" err="1" smtClean="0"/>
              <a:t>Moodle</a:t>
            </a:r>
            <a:r>
              <a:rPr lang="en-US" sz="1600" dirty="0" smtClean="0"/>
              <a:t> is the bomb.</a:t>
            </a:r>
          </a:p>
          <a:p>
            <a:pPr>
              <a:buNone/>
            </a:pPr>
            <a:r>
              <a:rPr lang="en-US" sz="1600" dirty="0" smtClean="0"/>
              <a:t> </a:t>
            </a:r>
          </a:p>
          <a:p>
            <a:pPr>
              <a:buNone/>
            </a:pPr>
            <a:r>
              <a:rPr lang="en-US" sz="1600" dirty="0" smtClean="0"/>
              <a:t>I have to say that </a:t>
            </a:r>
            <a:r>
              <a:rPr lang="en-US" sz="1600" dirty="0" err="1" smtClean="0"/>
              <a:t>Moodle</a:t>
            </a:r>
            <a:r>
              <a:rPr lang="en-US" sz="1600" dirty="0" smtClean="0"/>
              <a:t> is by far my favorite online platform.  Easy training.  It looks good.  My students have minimal issues.  And I mean minimal.  Then there's the low costs and high efficiency.  And an efficient platform makes me look good to my students.  Just read my last term evaluations.  Well you can't.  But trust me, </a:t>
            </a:r>
            <a:r>
              <a:rPr lang="en-US" sz="1600" dirty="0" err="1" smtClean="0"/>
              <a:t>Moodle</a:t>
            </a:r>
            <a:r>
              <a:rPr lang="en-US" sz="1600" dirty="0" smtClean="0"/>
              <a:t> made me look GOOD.</a:t>
            </a:r>
          </a:p>
          <a:p>
            <a:pPr>
              <a:buNone/>
            </a:pPr>
            <a:r>
              <a:rPr lang="en-US" sz="1600" dirty="0" smtClean="0"/>
              <a:t> </a:t>
            </a:r>
          </a:p>
          <a:p>
            <a:pPr>
              <a:buNone/>
            </a:pPr>
            <a:r>
              <a:rPr lang="en-US" sz="1600" dirty="0" smtClean="0"/>
              <a:t>At another institution, Blackboard 9.1 has been the bane of my last quarter. And, it is sadly my current pain. It makes me wonder: what did I do before </a:t>
            </a:r>
            <a:r>
              <a:rPr lang="en-US" sz="1600" dirty="0" err="1" smtClean="0"/>
              <a:t>Moodle</a:t>
            </a:r>
            <a:r>
              <a:rPr lang="en-US" sz="1600" dirty="0" smtClean="0"/>
              <a:t>.</a:t>
            </a:r>
          </a:p>
          <a:p>
            <a:pPr>
              <a:buNone/>
            </a:pPr>
            <a:r>
              <a:rPr lang="en-US" sz="1600" dirty="0" smtClean="0"/>
              <a:t> </a:t>
            </a:r>
          </a:p>
          <a:p>
            <a:pPr>
              <a:buNone/>
            </a:pPr>
            <a:r>
              <a:rPr lang="en-US" sz="1600" dirty="0" smtClean="0"/>
              <a:t>Yes, it is just that good.  And no one is paying me to say this.</a:t>
            </a:r>
          </a:p>
          <a:p>
            <a:pPr>
              <a:buNone/>
            </a:pPr>
            <a:r>
              <a:rPr lang="en-US" sz="1600" dirty="0" smtClean="0"/>
              <a:t> </a:t>
            </a:r>
          </a:p>
          <a:p>
            <a:pPr>
              <a:buNone/>
            </a:pPr>
            <a:r>
              <a:rPr lang="en-US" sz="1600" dirty="0" smtClean="0"/>
              <a:t>So, thanks.</a:t>
            </a:r>
          </a:p>
          <a:p>
            <a:pPr>
              <a:buNone/>
            </a:pPr>
            <a:r>
              <a:rPr lang="en-US" sz="1600" dirty="0" smtClean="0"/>
              <a:t> </a:t>
            </a:r>
          </a:p>
          <a:p>
            <a:pPr>
              <a:buNone/>
            </a:pPr>
            <a:r>
              <a:rPr lang="en-US" sz="1600" dirty="0" smtClean="0"/>
              <a:t>A grateful adjunct,</a:t>
            </a:r>
            <a:endParaRPr lang="en-US" sz="16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en-US" dirty="0"/>
          </a:p>
        </p:txBody>
      </p:sp>
      <p:sp>
        <p:nvSpPr>
          <p:cNvPr id="3" name="Content Placeholder 2"/>
          <p:cNvSpPr>
            <a:spLocks noGrp="1"/>
          </p:cNvSpPr>
          <p:nvPr>
            <p:ph idx="1"/>
          </p:nvPr>
        </p:nvSpPr>
        <p:spPr>
          <a:xfrm>
            <a:off x="838200" y="2133600"/>
            <a:ext cx="7620000" cy="3992563"/>
          </a:xfrm>
        </p:spPr>
        <p:txBody>
          <a:bodyPr/>
          <a:lstStyle/>
          <a:p>
            <a:pPr>
              <a:buNone/>
            </a:pPr>
            <a:r>
              <a:rPr lang="en-US" sz="2800" dirty="0" smtClean="0"/>
              <a:t>Cynthia Foreman, Associate Director of eLearning</a:t>
            </a:r>
          </a:p>
          <a:p>
            <a:pPr algn="ctr">
              <a:buNone/>
            </a:pPr>
            <a:r>
              <a:rPr lang="en-US" sz="2800" dirty="0" smtClean="0">
                <a:hlinkClick r:id="rId2"/>
              </a:rPr>
              <a:t>cforeman@clark.edu</a:t>
            </a:r>
            <a:endParaRPr lang="en-US" sz="2800" dirty="0" smtClean="0"/>
          </a:p>
          <a:p>
            <a:pPr>
              <a:buNone/>
            </a:pPr>
            <a:endParaRPr lang="en-US" sz="2800" dirty="0" smtClean="0"/>
          </a:p>
          <a:p>
            <a:pPr>
              <a:buNone/>
            </a:pPr>
            <a:r>
              <a:rPr lang="en-US" sz="2800" dirty="0" smtClean="0"/>
              <a:t>Scott Coffie, eLearning Systems Administrator</a:t>
            </a:r>
          </a:p>
          <a:p>
            <a:pPr algn="ctr">
              <a:buNone/>
            </a:pPr>
            <a:r>
              <a:rPr lang="en-US" sz="2800" dirty="0" smtClean="0">
                <a:hlinkClick r:id="rId3"/>
              </a:rPr>
              <a:t>scoffie@clark.edu</a:t>
            </a:r>
            <a:endParaRPr lang="en-US" sz="2800" dirty="0" smtClean="0"/>
          </a:p>
          <a:p>
            <a:pPr>
              <a:buNone/>
            </a:pP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Why change the LMS?</a:t>
            </a:r>
            <a:endParaRPr lang="en-US" dirty="0"/>
          </a:p>
        </p:txBody>
      </p:sp>
      <p:sp>
        <p:nvSpPr>
          <p:cNvPr id="3" name="Content Placeholder 2"/>
          <p:cNvSpPr>
            <a:spLocks noGrp="1"/>
          </p:cNvSpPr>
          <p:nvPr>
            <p:ph idx="1"/>
          </p:nvPr>
        </p:nvSpPr>
        <p:spPr>
          <a:xfrm>
            <a:off x="533400" y="1219200"/>
            <a:ext cx="8153400" cy="5257800"/>
          </a:xfrm>
        </p:spPr>
        <p:txBody>
          <a:bodyPr>
            <a:normAutofit fontScale="92500" lnSpcReduction="20000"/>
          </a:bodyPr>
          <a:lstStyle/>
          <a:p>
            <a:pPr algn="ctr">
              <a:buNone/>
            </a:pPr>
            <a:r>
              <a:rPr lang="en-US" sz="3500" b="1" dirty="0" smtClean="0"/>
              <a:t>Main considerations </a:t>
            </a:r>
            <a:r>
              <a:rPr lang="en-US" sz="3500" b="1" dirty="0"/>
              <a:t>driving the </a:t>
            </a:r>
            <a:r>
              <a:rPr lang="en-US" sz="3500" b="1" dirty="0" smtClean="0"/>
              <a:t>change </a:t>
            </a:r>
            <a:r>
              <a:rPr lang="en-US" sz="3500" b="1" dirty="0"/>
              <a:t>in </a:t>
            </a:r>
            <a:r>
              <a:rPr lang="en-US" sz="3500" b="1" dirty="0" smtClean="0"/>
              <a:t>LMS:</a:t>
            </a:r>
          </a:p>
          <a:p>
            <a:pPr algn="ctr">
              <a:spcBef>
                <a:spcPts val="0"/>
              </a:spcBef>
              <a:buNone/>
            </a:pPr>
            <a:r>
              <a:rPr lang="en-US" sz="3500" b="1" dirty="0" smtClean="0"/>
              <a:t> </a:t>
            </a:r>
          </a:p>
          <a:p>
            <a:pPr marL="514350" indent="-514350">
              <a:buAutoNum type="arabicPeriod"/>
            </a:pPr>
            <a:r>
              <a:rPr lang="en-US" sz="2800" dirty="0" smtClean="0"/>
              <a:t>Need </a:t>
            </a:r>
            <a:r>
              <a:rPr lang="en-US" sz="2800" dirty="0"/>
              <a:t>to be more </a:t>
            </a:r>
            <a:r>
              <a:rPr lang="en-US" sz="2800" b="1" dirty="0"/>
              <a:t>fiscally responsible </a:t>
            </a:r>
            <a:r>
              <a:rPr lang="en-US" sz="2800" dirty="0"/>
              <a:t>during tough economic </a:t>
            </a:r>
            <a:r>
              <a:rPr lang="en-US" sz="2800" dirty="0" smtClean="0"/>
              <a:t>times and severe budget cuts. </a:t>
            </a:r>
          </a:p>
          <a:p>
            <a:pPr marL="514350" indent="-514350">
              <a:buAutoNum type="arabicPeriod"/>
            </a:pPr>
            <a:endParaRPr lang="en-US" sz="2800" dirty="0" smtClean="0"/>
          </a:p>
          <a:p>
            <a:pPr marL="514350" indent="-514350">
              <a:buAutoNum type="arabicPeriod"/>
            </a:pPr>
            <a:r>
              <a:rPr lang="en-US" sz="2800" dirty="0" smtClean="0"/>
              <a:t>Potential to </a:t>
            </a:r>
            <a:r>
              <a:rPr lang="en-US" sz="2800" b="1" dirty="0" smtClean="0"/>
              <a:t>reduce eLearning fees </a:t>
            </a:r>
            <a:r>
              <a:rPr lang="en-US" sz="2800" dirty="0" smtClean="0"/>
              <a:t>paid by students to help counter ever increasing costs to students.</a:t>
            </a:r>
          </a:p>
          <a:p>
            <a:pPr marL="514350" indent="-514350">
              <a:buAutoNum type="arabicPeriod"/>
            </a:pPr>
            <a:endParaRPr lang="en-US" sz="2800" dirty="0"/>
          </a:p>
          <a:p>
            <a:pPr marL="514350" indent="-514350">
              <a:buFont typeface="+mj-lt"/>
              <a:buAutoNum type="arabicPeriod"/>
            </a:pPr>
            <a:r>
              <a:rPr lang="en-US" sz="2800" dirty="0" smtClean="0"/>
              <a:t>Unable to remain with current version of Blackboard.  Upgraded version would require faculty retraining and course conversion.</a:t>
            </a:r>
          </a:p>
          <a:p>
            <a:pPr marL="514350" indent="-514350">
              <a:buFont typeface="+mj-lt"/>
              <a:buAutoNum type="arabicPeriod"/>
            </a:pPr>
            <a:endParaRPr lang="en-US" sz="2800" dirty="0" smtClean="0"/>
          </a:p>
          <a:p>
            <a:pPr marL="514350" indent="-514350">
              <a:buFont typeface="+mj-lt"/>
              <a:buAutoNum type="arabicPeriod"/>
            </a:pPr>
            <a:r>
              <a:rPr lang="en-US" sz="2800" dirty="0" smtClean="0"/>
              <a:t>Potential for delivering additional features and services without added overall cost.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381000" y="1828800"/>
          <a:ext cx="8229600" cy="2956222"/>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1173818">
                <a:tc>
                  <a:txBody>
                    <a:bodyPr/>
                    <a:lstStyle/>
                    <a:p>
                      <a:endParaRPr lang="en-US" sz="2000" dirty="0"/>
                    </a:p>
                  </a:txBody>
                  <a:tcPr/>
                </a:tc>
                <a:tc>
                  <a:txBody>
                    <a:bodyPr/>
                    <a:lstStyle/>
                    <a:p>
                      <a:pPr algn="ctr"/>
                      <a:endParaRPr lang="en-US" sz="2000" dirty="0" smtClean="0"/>
                    </a:p>
                    <a:p>
                      <a:pPr algn="ctr"/>
                      <a:r>
                        <a:rPr lang="en-US" sz="2000" dirty="0" smtClean="0"/>
                        <a:t>Hybrid Sections</a:t>
                      </a:r>
                      <a:endParaRPr lang="en-US" sz="2000" dirty="0"/>
                    </a:p>
                  </a:txBody>
                  <a:tcPr/>
                </a:tc>
                <a:tc>
                  <a:txBody>
                    <a:bodyPr/>
                    <a:lstStyle/>
                    <a:p>
                      <a:pPr algn="ctr"/>
                      <a:endParaRPr lang="en-US" sz="2000" dirty="0" smtClean="0"/>
                    </a:p>
                    <a:p>
                      <a:pPr algn="ctr"/>
                      <a:r>
                        <a:rPr lang="en-US" sz="2000" dirty="0" smtClean="0"/>
                        <a:t>Online Sections</a:t>
                      </a:r>
                      <a:endParaRPr lang="en-US" sz="2000" dirty="0"/>
                    </a:p>
                  </a:txBody>
                  <a:tcPr/>
                </a:tc>
                <a:tc>
                  <a:txBody>
                    <a:bodyPr/>
                    <a:lstStyle/>
                    <a:p>
                      <a:pPr algn="ctr"/>
                      <a:r>
                        <a:rPr lang="en-US" sz="2000" dirty="0" smtClean="0"/>
                        <a:t>Face-to-Face</a:t>
                      </a:r>
                    </a:p>
                    <a:p>
                      <a:pPr algn="ctr"/>
                      <a:r>
                        <a:rPr lang="en-US" sz="2000" dirty="0" smtClean="0"/>
                        <a:t>Web-enhanced</a:t>
                      </a:r>
                    </a:p>
                    <a:p>
                      <a:pPr algn="ctr"/>
                      <a:r>
                        <a:rPr lang="en-US" sz="2000" dirty="0" smtClean="0"/>
                        <a:t>Sections</a:t>
                      </a:r>
                      <a:endParaRPr lang="en-US" sz="2000" dirty="0"/>
                    </a:p>
                  </a:txBody>
                  <a:tcPr/>
                </a:tc>
                <a:tc>
                  <a:txBody>
                    <a:bodyPr/>
                    <a:lstStyle/>
                    <a:p>
                      <a:pPr algn="ctr"/>
                      <a:endParaRPr lang="en-US" sz="2000" dirty="0" smtClean="0"/>
                    </a:p>
                    <a:p>
                      <a:pPr algn="ctr"/>
                      <a:r>
                        <a:rPr lang="en-US" sz="2000" dirty="0" smtClean="0"/>
                        <a:t>Active</a:t>
                      </a:r>
                      <a:r>
                        <a:rPr lang="en-US" sz="2000" baseline="0" dirty="0" smtClean="0"/>
                        <a:t> Users</a:t>
                      </a:r>
                      <a:endParaRPr lang="en-US" sz="2000" dirty="0"/>
                    </a:p>
                  </a:txBody>
                  <a:tcPr/>
                </a:tc>
              </a:tr>
              <a:tr h="412037">
                <a:tc>
                  <a:txBody>
                    <a:bodyPr/>
                    <a:lstStyle/>
                    <a:p>
                      <a:r>
                        <a:rPr lang="en-US" sz="2000" dirty="0" smtClean="0"/>
                        <a:t>Fall 2009</a:t>
                      </a:r>
                      <a:endParaRPr lang="en-US" sz="2000" dirty="0"/>
                    </a:p>
                  </a:txBody>
                  <a:tcPr/>
                </a:tc>
                <a:tc>
                  <a:txBody>
                    <a:bodyPr/>
                    <a:lstStyle/>
                    <a:p>
                      <a:pPr algn="ctr"/>
                      <a:r>
                        <a:rPr lang="en-US" sz="2000" dirty="0" smtClean="0"/>
                        <a:t>28</a:t>
                      </a:r>
                      <a:endParaRPr lang="en-US" sz="2000" dirty="0"/>
                    </a:p>
                  </a:txBody>
                  <a:tcPr/>
                </a:tc>
                <a:tc>
                  <a:txBody>
                    <a:bodyPr/>
                    <a:lstStyle/>
                    <a:p>
                      <a:pPr algn="ctr"/>
                      <a:r>
                        <a:rPr lang="en-US" sz="2000" dirty="0" smtClean="0"/>
                        <a:t>142</a:t>
                      </a:r>
                      <a:endParaRPr lang="en-US" sz="2000" dirty="0"/>
                    </a:p>
                  </a:txBody>
                  <a:tcPr/>
                </a:tc>
                <a:tc>
                  <a:txBody>
                    <a:bodyPr/>
                    <a:lstStyle/>
                    <a:p>
                      <a:pPr algn="ctr"/>
                      <a:r>
                        <a:rPr lang="en-US" sz="2000" dirty="0" smtClean="0"/>
                        <a:t>381</a:t>
                      </a:r>
                      <a:endParaRPr lang="en-US" sz="2000" dirty="0"/>
                    </a:p>
                  </a:txBody>
                  <a:tcPr/>
                </a:tc>
                <a:tc>
                  <a:txBody>
                    <a:bodyPr/>
                    <a:lstStyle/>
                    <a:p>
                      <a:pPr algn="ctr"/>
                      <a:r>
                        <a:rPr lang="en-US" sz="2000" dirty="0" smtClean="0"/>
                        <a:t>8452</a:t>
                      </a:r>
                      <a:endParaRPr lang="en-US" sz="2000" dirty="0"/>
                    </a:p>
                  </a:txBody>
                  <a:tcPr/>
                </a:tc>
              </a:tr>
              <a:tr h="412037">
                <a:tc>
                  <a:txBody>
                    <a:bodyPr/>
                    <a:lstStyle/>
                    <a:p>
                      <a:r>
                        <a:rPr lang="en-US" sz="2000" dirty="0" smtClean="0"/>
                        <a:t>Fall 2010</a:t>
                      </a:r>
                      <a:endParaRPr lang="en-US" sz="2000" dirty="0"/>
                    </a:p>
                  </a:txBody>
                  <a:tcPr/>
                </a:tc>
                <a:tc>
                  <a:txBody>
                    <a:bodyPr/>
                    <a:lstStyle/>
                    <a:p>
                      <a:pPr algn="ctr"/>
                      <a:r>
                        <a:rPr lang="en-US" sz="2000" dirty="0" smtClean="0"/>
                        <a:t>38</a:t>
                      </a:r>
                      <a:endParaRPr lang="en-US" sz="2000" dirty="0"/>
                    </a:p>
                  </a:txBody>
                  <a:tcPr/>
                </a:tc>
                <a:tc>
                  <a:txBody>
                    <a:bodyPr/>
                    <a:lstStyle/>
                    <a:p>
                      <a:pPr algn="ctr"/>
                      <a:r>
                        <a:rPr lang="en-US" sz="2000" dirty="0" smtClean="0"/>
                        <a:t>159</a:t>
                      </a:r>
                      <a:endParaRPr lang="en-US" sz="2000" dirty="0"/>
                    </a:p>
                  </a:txBody>
                  <a:tcPr/>
                </a:tc>
                <a:tc>
                  <a:txBody>
                    <a:bodyPr/>
                    <a:lstStyle/>
                    <a:p>
                      <a:pPr algn="ctr"/>
                      <a:r>
                        <a:rPr lang="en-US" sz="2000" dirty="0" smtClean="0"/>
                        <a:t>440</a:t>
                      </a:r>
                      <a:endParaRPr lang="en-US" sz="2000" dirty="0"/>
                    </a:p>
                  </a:txBody>
                  <a:tcPr/>
                </a:tc>
                <a:tc>
                  <a:txBody>
                    <a:bodyPr/>
                    <a:lstStyle/>
                    <a:p>
                      <a:pPr algn="ctr"/>
                      <a:r>
                        <a:rPr lang="en-US" sz="2000" dirty="0" smtClean="0"/>
                        <a:t>9515</a:t>
                      </a:r>
                      <a:endParaRPr lang="en-US" sz="2000" dirty="0"/>
                    </a:p>
                  </a:txBody>
                  <a:tcPr/>
                </a:tc>
              </a:tr>
              <a:tr h="821508">
                <a:tc>
                  <a:txBody>
                    <a:bodyPr/>
                    <a:lstStyle/>
                    <a:p>
                      <a:r>
                        <a:rPr lang="en-US" sz="2000" dirty="0" smtClean="0"/>
                        <a:t>Increase</a:t>
                      </a:r>
                      <a:endParaRPr lang="en-US" sz="2000" dirty="0"/>
                    </a:p>
                  </a:txBody>
                  <a:tcPr/>
                </a:tc>
                <a:tc>
                  <a:txBody>
                    <a:bodyPr/>
                    <a:lstStyle/>
                    <a:p>
                      <a:pPr algn="ctr"/>
                      <a:r>
                        <a:rPr lang="en-US" sz="2000" dirty="0" smtClean="0"/>
                        <a:t>+ 36%</a:t>
                      </a:r>
                      <a:endParaRPr lang="en-US" sz="2000" dirty="0"/>
                    </a:p>
                  </a:txBody>
                  <a:tcPr/>
                </a:tc>
                <a:tc>
                  <a:txBody>
                    <a:bodyPr/>
                    <a:lstStyle/>
                    <a:p>
                      <a:pPr algn="ctr"/>
                      <a:r>
                        <a:rPr lang="en-US" sz="2000" dirty="0" smtClean="0"/>
                        <a:t>+ 12%</a:t>
                      </a:r>
                      <a:endParaRPr lang="en-US" sz="2000" dirty="0"/>
                    </a:p>
                  </a:txBody>
                  <a:tcPr/>
                </a:tc>
                <a:tc>
                  <a:txBody>
                    <a:bodyPr/>
                    <a:lstStyle/>
                    <a:p>
                      <a:pPr algn="ctr"/>
                      <a:r>
                        <a:rPr lang="en-US" sz="2000" dirty="0" smtClean="0"/>
                        <a:t>+ 15%</a:t>
                      </a:r>
                      <a:endParaRPr lang="en-US" sz="2000" dirty="0"/>
                    </a:p>
                  </a:txBody>
                  <a:tcPr/>
                </a:tc>
                <a:tc>
                  <a:txBody>
                    <a:bodyPr/>
                    <a:lstStyle/>
                    <a:p>
                      <a:pPr algn="ctr"/>
                      <a:r>
                        <a:rPr lang="en-US" sz="2000" dirty="0" smtClean="0"/>
                        <a:t>+ 13%</a:t>
                      </a:r>
                      <a:endParaRPr lang="en-US" sz="2000" dirty="0"/>
                    </a:p>
                  </a:txBody>
                  <a:tcPr/>
                </a:tc>
              </a:tr>
            </a:tbl>
          </a:graphicData>
        </a:graphic>
      </p:graphicFrame>
      <p:sp>
        <p:nvSpPr>
          <p:cNvPr id="5" name="TextBox 4"/>
          <p:cNvSpPr txBox="1"/>
          <p:nvPr/>
        </p:nvSpPr>
        <p:spPr>
          <a:xfrm>
            <a:off x="1143000" y="5029200"/>
            <a:ext cx="7033272" cy="954107"/>
          </a:xfrm>
          <a:prstGeom prst="rect">
            <a:avLst/>
          </a:prstGeom>
          <a:noFill/>
        </p:spPr>
        <p:txBody>
          <a:bodyPr wrap="none" rtlCol="0">
            <a:spAutoFit/>
          </a:bodyPr>
          <a:lstStyle/>
          <a:p>
            <a:pPr>
              <a:buFont typeface="Arial" pitchFamily="34" charset="0"/>
              <a:buChar char="•"/>
            </a:pPr>
            <a:r>
              <a:rPr lang="en-US" sz="2800" dirty="0" smtClean="0"/>
              <a:t>LMS usage campus-wide, not just eLearning</a:t>
            </a:r>
          </a:p>
          <a:p>
            <a:pPr>
              <a:buFont typeface="Arial" pitchFamily="34" charset="0"/>
              <a:buChar char="•"/>
            </a:pPr>
            <a:r>
              <a:rPr lang="en-US" sz="2800" dirty="0" smtClean="0"/>
              <a:t>Over 60% of Clark College students using LMS </a:t>
            </a:r>
          </a:p>
        </p:txBody>
      </p:sp>
      <p:sp>
        <p:nvSpPr>
          <p:cNvPr id="7" name="Title 1"/>
          <p:cNvSpPr>
            <a:spLocks noGrp="1"/>
          </p:cNvSpPr>
          <p:nvPr>
            <p:ph type="title"/>
          </p:nvPr>
        </p:nvSpPr>
        <p:spPr/>
        <p:txBody>
          <a:bodyPr>
            <a:normAutofit fontScale="90000"/>
          </a:bodyPr>
          <a:lstStyle/>
          <a:p>
            <a:r>
              <a:rPr lang="en-US" sz="4000" dirty="0" smtClean="0"/>
              <a:t>Increasing LMS Usage = Increased Demand for Student &amp; Faculty Technical Support</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nvGraphicFramePr>
        <p:xfrm>
          <a:off x="533400" y="762000"/>
          <a:ext cx="8153400" cy="5791200"/>
        </p:xfrm>
        <a:graphic>
          <a:graphicData uri="http://schemas.openxmlformats.org/drawingml/2006/chart">
            <c:chart xmlns:c="http://schemas.openxmlformats.org/drawingml/2006/chart" xmlns:r="http://schemas.openxmlformats.org/officeDocument/2006/relationships" r:id="rId3"/>
          </a:graphicData>
        </a:graphic>
      </p:graphicFrame>
      <p:sp>
        <p:nvSpPr>
          <p:cNvPr id="24577" name="Rectangle 1"/>
          <p:cNvSpPr>
            <a:spLocks noChangeArrowheads="1"/>
          </p:cNvSpPr>
          <p:nvPr/>
        </p:nvSpPr>
        <p:spPr bwMode="auto">
          <a:xfrm>
            <a:off x="457200" y="319817"/>
            <a:ext cx="83058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Annual eLearning Cost Breakdown with Blackboard as the LMS:</a:t>
            </a:r>
            <a:endParaRPr kumimoji="0" lang="en-US" sz="24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Identifying New LMS</a:t>
            </a:r>
            <a:endParaRPr lang="en-US" dirty="0"/>
          </a:p>
        </p:txBody>
      </p:sp>
      <p:sp>
        <p:nvSpPr>
          <p:cNvPr id="3" name="Content Placeholder 2"/>
          <p:cNvSpPr>
            <a:spLocks noGrp="1"/>
          </p:cNvSpPr>
          <p:nvPr>
            <p:ph idx="1"/>
          </p:nvPr>
        </p:nvSpPr>
        <p:spPr>
          <a:xfrm>
            <a:off x="457200" y="1295400"/>
            <a:ext cx="8229600" cy="5181600"/>
          </a:xfrm>
        </p:spPr>
        <p:txBody>
          <a:bodyPr>
            <a:normAutofit fontScale="85000" lnSpcReduction="20000"/>
          </a:bodyPr>
          <a:lstStyle/>
          <a:p>
            <a:r>
              <a:rPr lang="en-US" dirty="0" smtClean="0"/>
              <a:t>Five LMS solutions were identified as sufficiently </a:t>
            </a:r>
            <a:r>
              <a:rPr lang="en-US" b="1" dirty="0" smtClean="0"/>
              <a:t>robust, secure, and scalable </a:t>
            </a:r>
            <a:r>
              <a:rPr lang="en-US" dirty="0" smtClean="0"/>
              <a:t>to meet the needs of Clark College. These included three proprietary solutions: Blackboard, </a:t>
            </a:r>
            <a:r>
              <a:rPr lang="en-US" dirty="0" err="1" smtClean="0"/>
              <a:t>eCollege</a:t>
            </a:r>
            <a:r>
              <a:rPr lang="en-US" dirty="0" smtClean="0"/>
              <a:t>, and Desire2Learn, plus two open source solutions: Sakai and </a:t>
            </a:r>
            <a:r>
              <a:rPr lang="en-US" dirty="0" err="1" smtClean="0"/>
              <a:t>Moodle</a:t>
            </a:r>
            <a:r>
              <a:rPr lang="en-US" dirty="0" smtClean="0"/>
              <a:t>. </a:t>
            </a:r>
          </a:p>
          <a:p>
            <a:endParaRPr lang="en-US" dirty="0" smtClean="0"/>
          </a:p>
          <a:p>
            <a:r>
              <a:rPr lang="en-US" dirty="0" smtClean="0"/>
              <a:t>Fiscal considerations ruled out proprietary options. Sakai </a:t>
            </a:r>
            <a:r>
              <a:rPr lang="en-US" dirty="0"/>
              <a:t>and </a:t>
            </a:r>
            <a:r>
              <a:rPr lang="en-US" dirty="0" err="1"/>
              <a:t>Moodle</a:t>
            </a:r>
            <a:r>
              <a:rPr lang="en-US" dirty="0"/>
              <a:t> </a:t>
            </a:r>
            <a:r>
              <a:rPr lang="en-US" dirty="0" smtClean="0"/>
              <a:t>identified as the </a:t>
            </a:r>
            <a:r>
              <a:rPr lang="en-US" dirty="0"/>
              <a:t>two open source </a:t>
            </a:r>
            <a:r>
              <a:rPr lang="en-US" dirty="0" smtClean="0"/>
              <a:t>LMS options sufficiently </a:t>
            </a:r>
            <a:r>
              <a:rPr lang="en-US" dirty="0"/>
              <a:t>robust to serve the needs of Clark </a:t>
            </a:r>
            <a:r>
              <a:rPr lang="en-US" dirty="0" smtClean="0"/>
              <a:t>College.</a:t>
            </a:r>
          </a:p>
          <a:p>
            <a:endParaRPr lang="en-US" dirty="0" smtClean="0"/>
          </a:p>
          <a:p>
            <a:r>
              <a:rPr lang="en-US" dirty="0" smtClean="0"/>
              <a:t>Hosting </a:t>
            </a:r>
            <a:r>
              <a:rPr lang="en-US" dirty="0"/>
              <a:t>organizations for both Sakai and </a:t>
            </a:r>
            <a:r>
              <a:rPr lang="en-US" dirty="0" err="1"/>
              <a:t>Moodle</a:t>
            </a:r>
            <a:r>
              <a:rPr lang="en-US" dirty="0"/>
              <a:t> </a:t>
            </a:r>
            <a:r>
              <a:rPr lang="en-US" dirty="0" smtClean="0"/>
              <a:t>invited to </a:t>
            </a:r>
            <a:r>
              <a:rPr lang="en-US" dirty="0"/>
              <a:t>Clark College </a:t>
            </a:r>
            <a:r>
              <a:rPr lang="en-US" dirty="0" smtClean="0"/>
              <a:t>to </a:t>
            </a:r>
            <a:r>
              <a:rPr lang="en-US" dirty="0"/>
              <a:t>conduct informational sessions and hands-on demonstrations. </a:t>
            </a:r>
            <a:endParaRPr lang="en-US" dirty="0" smtClean="0"/>
          </a:p>
          <a:p>
            <a:endParaRPr 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90600"/>
          </a:xfrm>
        </p:spPr>
        <p:txBody>
          <a:bodyPr/>
          <a:lstStyle/>
          <a:p>
            <a:r>
              <a:rPr lang="en-US" dirty="0" smtClean="0"/>
              <a:t>Campus-wide Process</a:t>
            </a:r>
            <a:endParaRPr lang="en-US" dirty="0"/>
          </a:p>
        </p:txBody>
      </p:sp>
      <p:sp>
        <p:nvSpPr>
          <p:cNvPr id="3" name="Content Placeholder 2"/>
          <p:cNvSpPr>
            <a:spLocks noGrp="1"/>
          </p:cNvSpPr>
          <p:nvPr>
            <p:ph idx="1"/>
          </p:nvPr>
        </p:nvSpPr>
        <p:spPr>
          <a:xfrm>
            <a:off x="533400" y="1143000"/>
            <a:ext cx="7924800" cy="5410200"/>
          </a:xfrm>
        </p:spPr>
        <p:txBody>
          <a:bodyPr>
            <a:normAutofit fontScale="92500" lnSpcReduction="20000"/>
          </a:bodyPr>
          <a:lstStyle/>
          <a:p>
            <a:pPr>
              <a:spcBef>
                <a:spcPts val="1200"/>
              </a:spcBef>
            </a:pPr>
            <a:r>
              <a:rPr lang="en-US" dirty="0" smtClean="0"/>
              <a:t>Driven by eLearning Committee: faculty, staff, students &amp; administrators</a:t>
            </a:r>
          </a:p>
          <a:p>
            <a:pPr>
              <a:spcBef>
                <a:spcPts val="1200"/>
              </a:spcBef>
            </a:pPr>
            <a:r>
              <a:rPr lang="en-US" dirty="0" smtClean="0"/>
              <a:t>Transparent process: email, blog, open sessions, video streaming</a:t>
            </a:r>
          </a:p>
          <a:p>
            <a:pPr>
              <a:spcBef>
                <a:spcPts val="1200"/>
              </a:spcBef>
            </a:pPr>
            <a:r>
              <a:rPr lang="en-US" dirty="0" smtClean="0"/>
              <a:t>Feedback loop</a:t>
            </a:r>
          </a:p>
          <a:p>
            <a:pPr>
              <a:spcBef>
                <a:spcPts val="1200"/>
              </a:spcBef>
            </a:pPr>
            <a:endParaRPr lang="en-US" dirty="0" smtClean="0"/>
          </a:p>
          <a:p>
            <a:pPr>
              <a:spcBef>
                <a:spcPts val="1200"/>
              </a:spcBef>
            </a:pPr>
            <a:r>
              <a:rPr lang="en-US" dirty="0" smtClean="0"/>
              <a:t>Reasons for selecting </a:t>
            </a:r>
            <a:r>
              <a:rPr lang="en-US" dirty="0" err="1" smtClean="0"/>
              <a:t>Moodle</a:t>
            </a:r>
            <a:r>
              <a:rPr lang="en-US" dirty="0" smtClean="0"/>
              <a:t> over Sakai: </a:t>
            </a:r>
          </a:p>
          <a:p>
            <a:pPr lvl="1"/>
            <a:r>
              <a:rPr lang="en-US" dirty="0" smtClean="0"/>
              <a:t>Significant cost savings</a:t>
            </a:r>
          </a:p>
          <a:p>
            <a:pPr lvl="1"/>
            <a:r>
              <a:rPr lang="en-US" dirty="0" smtClean="0"/>
              <a:t>Superior technical support and customer service from </a:t>
            </a:r>
            <a:r>
              <a:rPr lang="en-US" dirty="0" err="1" smtClean="0"/>
              <a:t>Moodlerooms</a:t>
            </a:r>
            <a:endParaRPr lang="en-US" dirty="0" smtClean="0"/>
          </a:p>
          <a:p>
            <a:pPr lvl="1"/>
            <a:r>
              <a:rPr lang="en-US" dirty="0" smtClean="0"/>
              <a:t>Better ADA compliance </a:t>
            </a:r>
          </a:p>
          <a:p>
            <a:pPr lvl="1"/>
            <a:r>
              <a:rPr lang="en-US" dirty="0" smtClean="0"/>
              <a:t>Unlimited file storage – Cloud </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graphicFrame>
        <p:nvGraphicFramePr>
          <p:cNvPr id="4" name="Content Placeholder 3"/>
          <p:cNvGraphicFramePr>
            <a:graphicFrameLocks noGrp="1"/>
          </p:cNvGraphicFramePr>
          <p:nvPr>
            <p:ph idx="1"/>
          </p:nvPr>
        </p:nvGraphicFramePr>
        <p:xfrm>
          <a:off x="457200" y="380999"/>
          <a:ext cx="8229600" cy="5352245"/>
        </p:xfrm>
        <a:graphic>
          <a:graphicData uri="http://schemas.openxmlformats.org/drawingml/2006/table">
            <a:tbl>
              <a:tblPr firstRow="1" bandRow="1">
                <a:tableStyleId>{FABFCF23-3B69-468F-B69F-88F6DE6A72F2}</a:tableStyleId>
              </a:tblPr>
              <a:tblGrid>
                <a:gridCol w="2743200"/>
                <a:gridCol w="2743200"/>
                <a:gridCol w="2743200"/>
              </a:tblGrid>
              <a:tr h="840365">
                <a:tc>
                  <a:txBody>
                    <a:bodyPr/>
                    <a:lstStyle/>
                    <a:p>
                      <a:pPr algn="l" fontAlgn="t"/>
                      <a:r>
                        <a:rPr lang="en-US" sz="2000" u="none" strike="noStrike" dirty="0">
                          <a:latin typeface="Arial" pitchFamily="34" charset="0"/>
                          <a:cs typeface="Arial" pitchFamily="34" charset="0"/>
                        </a:rPr>
                        <a:t> </a:t>
                      </a:r>
                      <a:endParaRPr lang="en-US" sz="2000" b="0" i="0" u="none" strike="noStrike" dirty="0">
                        <a:solidFill>
                          <a:srgbClr val="000000"/>
                        </a:solidFill>
                        <a:latin typeface="Arial" pitchFamily="34" charset="0"/>
                        <a:cs typeface="Arial" pitchFamily="34" charset="0"/>
                      </a:endParaRPr>
                    </a:p>
                  </a:txBody>
                  <a:tcPr marL="9525" marR="9525" marT="9525" marB="0"/>
                </a:tc>
                <a:tc>
                  <a:txBody>
                    <a:bodyPr/>
                    <a:lstStyle/>
                    <a:p>
                      <a:pPr algn="ctr" fontAlgn="t"/>
                      <a:r>
                        <a:rPr lang="en-US" sz="2000" u="none" strike="noStrike" dirty="0" err="1">
                          <a:latin typeface="Arial" pitchFamily="34" charset="0"/>
                          <a:cs typeface="Arial" pitchFamily="34" charset="0"/>
                        </a:rPr>
                        <a:t>Moodlerooms</a:t>
                      </a:r>
                      <a:r>
                        <a:rPr lang="en-US" sz="2000" u="none" strike="noStrike" dirty="0">
                          <a:latin typeface="Arial" pitchFamily="34" charset="0"/>
                          <a:cs typeface="Arial" pitchFamily="34" charset="0"/>
                        </a:rPr>
                        <a:t> Joule</a:t>
                      </a:r>
                      <a:endParaRPr lang="en-US" sz="2000" b="0" i="0" u="none" strike="noStrike" dirty="0">
                        <a:solidFill>
                          <a:srgbClr val="000000"/>
                        </a:solidFill>
                        <a:latin typeface="Arial" pitchFamily="34" charset="0"/>
                        <a:cs typeface="Arial" pitchFamily="34" charset="0"/>
                      </a:endParaRPr>
                    </a:p>
                  </a:txBody>
                  <a:tcPr marL="9525" marR="9525" marT="9525" marB="0" anchor="ctr"/>
                </a:tc>
                <a:tc>
                  <a:txBody>
                    <a:bodyPr/>
                    <a:lstStyle/>
                    <a:p>
                      <a:pPr algn="ctr" fontAlgn="t"/>
                      <a:r>
                        <a:rPr lang="en-US" sz="2000" u="none" strike="noStrike" dirty="0">
                          <a:latin typeface="Arial" pitchFamily="34" charset="0"/>
                          <a:cs typeface="Arial" pitchFamily="34" charset="0"/>
                        </a:rPr>
                        <a:t>Blackboard</a:t>
                      </a:r>
                      <a:endParaRPr lang="en-US" sz="2000" b="0" i="0" u="none" strike="noStrike" dirty="0">
                        <a:solidFill>
                          <a:srgbClr val="000000"/>
                        </a:solidFill>
                        <a:latin typeface="Arial" pitchFamily="34" charset="0"/>
                        <a:cs typeface="Arial" pitchFamily="34" charset="0"/>
                      </a:endParaRPr>
                    </a:p>
                  </a:txBody>
                  <a:tcPr marL="9525" marR="9525" marT="9525" marB="0" anchor="ctr"/>
                </a:tc>
              </a:tr>
              <a:tr h="840365">
                <a:tc>
                  <a:txBody>
                    <a:bodyPr/>
                    <a:lstStyle/>
                    <a:p>
                      <a:pPr algn="l" fontAlgn="t"/>
                      <a:r>
                        <a:rPr lang="en-US" sz="2000" u="none" strike="noStrike" dirty="0">
                          <a:latin typeface="Arial" pitchFamily="34" charset="0"/>
                          <a:cs typeface="Arial" pitchFamily="34" charset="0"/>
                        </a:rPr>
                        <a:t>1 year licensing &amp; hosting</a:t>
                      </a:r>
                      <a:endParaRPr lang="en-US" sz="2000" b="0" i="0" u="none" strike="noStrike" dirty="0">
                        <a:solidFill>
                          <a:srgbClr val="000000"/>
                        </a:solidFill>
                        <a:latin typeface="Arial" pitchFamily="34" charset="0"/>
                        <a:cs typeface="Arial" pitchFamily="34" charset="0"/>
                      </a:endParaRPr>
                    </a:p>
                  </a:txBody>
                  <a:tcPr marL="9525" marR="9525" marT="9525" marB="0" anchor="ctr"/>
                </a:tc>
                <a:tc>
                  <a:txBody>
                    <a:bodyPr/>
                    <a:lstStyle/>
                    <a:p>
                      <a:pPr algn="ctr" fontAlgn="t"/>
                      <a:r>
                        <a:rPr lang="en-US" sz="2000" u="none" strike="noStrike" dirty="0">
                          <a:latin typeface="Arial" pitchFamily="34" charset="0"/>
                          <a:cs typeface="Arial" pitchFamily="34" charset="0"/>
                        </a:rPr>
                        <a:t>$80,000 </a:t>
                      </a:r>
                      <a:endParaRPr lang="en-US" sz="2000" b="0" i="0" u="none" strike="noStrike" dirty="0">
                        <a:solidFill>
                          <a:srgbClr val="000000"/>
                        </a:solidFill>
                        <a:latin typeface="Arial" pitchFamily="34" charset="0"/>
                        <a:cs typeface="Arial" pitchFamily="34" charset="0"/>
                      </a:endParaRPr>
                    </a:p>
                  </a:txBody>
                  <a:tcPr marL="9525" marR="9525" marT="9525" marB="0" anchor="ctr"/>
                </a:tc>
                <a:tc>
                  <a:txBody>
                    <a:bodyPr/>
                    <a:lstStyle/>
                    <a:p>
                      <a:pPr algn="ctr" fontAlgn="t"/>
                      <a:r>
                        <a:rPr lang="en-US" sz="2000" u="none" strike="noStrike" dirty="0">
                          <a:latin typeface="Arial" pitchFamily="34" charset="0"/>
                          <a:cs typeface="Arial" pitchFamily="34" charset="0"/>
                        </a:rPr>
                        <a:t>$185,000 </a:t>
                      </a:r>
                      <a:endParaRPr lang="en-US" sz="2000" b="0" i="0" u="none" strike="noStrike" dirty="0">
                        <a:solidFill>
                          <a:srgbClr val="000000"/>
                        </a:solidFill>
                        <a:latin typeface="Arial" pitchFamily="34" charset="0"/>
                        <a:cs typeface="Arial" pitchFamily="34" charset="0"/>
                      </a:endParaRPr>
                    </a:p>
                  </a:txBody>
                  <a:tcPr marL="9525" marR="9525" marT="9525" marB="0" anchor="ctr"/>
                </a:tc>
              </a:tr>
              <a:tr h="840365">
                <a:tc>
                  <a:txBody>
                    <a:bodyPr/>
                    <a:lstStyle/>
                    <a:p>
                      <a:pPr algn="l" fontAlgn="t"/>
                      <a:r>
                        <a:rPr lang="en-US" sz="2000" u="none" strike="noStrike" dirty="0">
                          <a:latin typeface="Arial" pitchFamily="34" charset="0"/>
                          <a:cs typeface="Arial" pitchFamily="34" charset="0"/>
                        </a:rPr>
                        <a:t>Sufficient file storage for 10,000 users </a:t>
                      </a:r>
                      <a:endParaRPr lang="en-US" sz="2000" b="0" i="0" u="none" strike="noStrike" dirty="0">
                        <a:solidFill>
                          <a:srgbClr val="000000"/>
                        </a:solidFill>
                        <a:latin typeface="Arial" pitchFamily="34" charset="0"/>
                        <a:cs typeface="Arial" pitchFamily="34" charset="0"/>
                      </a:endParaRPr>
                    </a:p>
                  </a:txBody>
                  <a:tcPr marL="9525" marR="9525" marT="9525" marB="0" anchor="ctr"/>
                </a:tc>
                <a:tc>
                  <a:txBody>
                    <a:bodyPr/>
                    <a:lstStyle/>
                    <a:p>
                      <a:pPr algn="ctr" fontAlgn="t"/>
                      <a:r>
                        <a:rPr lang="en-US" sz="2000" u="none" strike="noStrike" dirty="0">
                          <a:latin typeface="Arial" pitchFamily="34" charset="0"/>
                          <a:cs typeface="Arial" pitchFamily="34" charset="0"/>
                        </a:rPr>
                        <a:t>Included</a:t>
                      </a:r>
                      <a:endParaRPr lang="en-US" sz="2000" b="0" i="0" u="none" strike="noStrike" dirty="0">
                        <a:solidFill>
                          <a:srgbClr val="000000"/>
                        </a:solidFill>
                        <a:latin typeface="Arial" pitchFamily="34" charset="0"/>
                        <a:cs typeface="Arial" pitchFamily="34" charset="0"/>
                      </a:endParaRPr>
                    </a:p>
                  </a:txBody>
                  <a:tcPr marL="9525" marR="9525" marT="9525" marB="0" anchor="ctr"/>
                </a:tc>
                <a:tc>
                  <a:txBody>
                    <a:bodyPr/>
                    <a:lstStyle/>
                    <a:p>
                      <a:pPr algn="ctr" fontAlgn="t"/>
                      <a:r>
                        <a:rPr lang="en-US" sz="2000" u="none" strike="noStrike" dirty="0">
                          <a:latin typeface="Arial" pitchFamily="34" charset="0"/>
                          <a:cs typeface="Arial" pitchFamily="34" charset="0"/>
                        </a:rPr>
                        <a:t>$34,000 </a:t>
                      </a:r>
                      <a:endParaRPr lang="en-US" sz="2000" b="0" i="0" u="none" strike="noStrike" dirty="0">
                        <a:solidFill>
                          <a:srgbClr val="000000"/>
                        </a:solidFill>
                        <a:latin typeface="Arial" pitchFamily="34" charset="0"/>
                        <a:cs typeface="Arial" pitchFamily="34" charset="0"/>
                      </a:endParaRPr>
                    </a:p>
                  </a:txBody>
                  <a:tcPr marL="9525" marR="9525" marT="9525" marB="0" anchor="ctr"/>
                </a:tc>
              </a:tr>
              <a:tr h="840365">
                <a:tc>
                  <a:txBody>
                    <a:bodyPr/>
                    <a:lstStyle/>
                    <a:p>
                      <a:pPr algn="l" fontAlgn="t"/>
                      <a:r>
                        <a:rPr lang="en-US" sz="2000" u="none" strike="noStrike" dirty="0">
                          <a:latin typeface="Arial" pitchFamily="34" charset="0"/>
                          <a:cs typeface="Arial" pitchFamily="34" charset="0"/>
                        </a:rPr>
                        <a:t>Content/File management system</a:t>
                      </a:r>
                      <a:endParaRPr lang="en-US" sz="2000" b="0" i="0" u="none" strike="noStrike" dirty="0">
                        <a:solidFill>
                          <a:srgbClr val="000000"/>
                        </a:solidFill>
                        <a:latin typeface="Arial" pitchFamily="34" charset="0"/>
                        <a:cs typeface="Arial" pitchFamily="34" charset="0"/>
                      </a:endParaRPr>
                    </a:p>
                  </a:txBody>
                  <a:tcPr marL="9525" marR="9525" marT="9525" marB="0" anchor="ctr"/>
                </a:tc>
                <a:tc>
                  <a:txBody>
                    <a:bodyPr/>
                    <a:lstStyle/>
                    <a:p>
                      <a:pPr algn="ctr" fontAlgn="t"/>
                      <a:r>
                        <a:rPr lang="en-US" sz="2000" u="none" strike="noStrike" dirty="0">
                          <a:latin typeface="Arial" pitchFamily="34" charset="0"/>
                          <a:cs typeface="Arial" pitchFamily="34" charset="0"/>
                        </a:rPr>
                        <a:t>Included</a:t>
                      </a:r>
                      <a:endParaRPr lang="en-US" sz="2000" b="0" i="0" u="none" strike="noStrike" dirty="0">
                        <a:solidFill>
                          <a:srgbClr val="000000"/>
                        </a:solidFill>
                        <a:latin typeface="Arial" pitchFamily="34" charset="0"/>
                        <a:cs typeface="Arial" pitchFamily="34" charset="0"/>
                      </a:endParaRPr>
                    </a:p>
                  </a:txBody>
                  <a:tcPr marL="9525" marR="9525" marT="9525" marB="0" anchor="ctr"/>
                </a:tc>
                <a:tc>
                  <a:txBody>
                    <a:bodyPr/>
                    <a:lstStyle/>
                    <a:p>
                      <a:pPr algn="ctr" fontAlgn="t"/>
                      <a:r>
                        <a:rPr lang="en-US" sz="2000" u="none" strike="noStrike" dirty="0">
                          <a:latin typeface="Arial" pitchFamily="34" charset="0"/>
                          <a:cs typeface="Arial" pitchFamily="34" charset="0"/>
                        </a:rPr>
                        <a:t>$</a:t>
                      </a:r>
                      <a:r>
                        <a:rPr lang="en-US" sz="2000" u="none" strike="noStrike" dirty="0" smtClean="0">
                          <a:latin typeface="Arial" pitchFamily="34" charset="0"/>
                          <a:cs typeface="Arial" pitchFamily="34" charset="0"/>
                        </a:rPr>
                        <a:t>72,000 </a:t>
                      </a:r>
                      <a:endParaRPr lang="en-US" sz="2000" b="0" i="0" u="none" strike="noStrike" dirty="0">
                        <a:solidFill>
                          <a:srgbClr val="000000"/>
                        </a:solidFill>
                        <a:latin typeface="Arial" pitchFamily="34" charset="0"/>
                        <a:cs typeface="Arial" pitchFamily="34" charset="0"/>
                      </a:endParaRPr>
                    </a:p>
                  </a:txBody>
                  <a:tcPr marL="9525" marR="9525" marT="9525" marB="0" anchor="ctr"/>
                </a:tc>
              </a:tr>
              <a:tr h="840365">
                <a:tc>
                  <a:txBody>
                    <a:bodyPr/>
                    <a:lstStyle/>
                    <a:p>
                      <a:pPr algn="l" fontAlgn="t"/>
                      <a:r>
                        <a:rPr lang="en-US" sz="2000" u="none" strike="noStrike" dirty="0" err="1">
                          <a:latin typeface="Arial" pitchFamily="34" charset="0"/>
                          <a:cs typeface="Arial" pitchFamily="34" charset="0"/>
                        </a:rPr>
                        <a:t>ePortfolio</a:t>
                      </a:r>
                      <a:r>
                        <a:rPr lang="en-US" sz="2000" u="none" strike="noStrike" dirty="0">
                          <a:latin typeface="Arial" pitchFamily="34" charset="0"/>
                          <a:cs typeface="Arial" pitchFamily="34" charset="0"/>
                        </a:rPr>
                        <a:t> </a:t>
                      </a:r>
                      <a:endParaRPr lang="en-US" sz="2000" b="0" i="0" u="none" strike="noStrike" dirty="0">
                        <a:solidFill>
                          <a:srgbClr val="000000"/>
                        </a:solidFill>
                        <a:latin typeface="Arial" pitchFamily="34" charset="0"/>
                        <a:cs typeface="Arial" pitchFamily="34" charset="0"/>
                      </a:endParaRPr>
                    </a:p>
                  </a:txBody>
                  <a:tcPr marL="9525" marR="9525" marT="9525" marB="0" anchor="ctr"/>
                </a:tc>
                <a:tc>
                  <a:txBody>
                    <a:bodyPr/>
                    <a:lstStyle/>
                    <a:p>
                      <a:pPr algn="ctr" fontAlgn="t"/>
                      <a:r>
                        <a:rPr lang="en-US" sz="2000" u="none" strike="noStrike" dirty="0">
                          <a:latin typeface="Arial" pitchFamily="34" charset="0"/>
                          <a:cs typeface="Arial" pitchFamily="34" charset="0"/>
                        </a:rPr>
                        <a:t>Included</a:t>
                      </a:r>
                      <a:endParaRPr lang="en-US" sz="2000" b="0" i="0" u="none" strike="noStrike" dirty="0">
                        <a:solidFill>
                          <a:srgbClr val="000000"/>
                        </a:solidFill>
                        <a:latin typeface="Arial" pitchFamily="34" charset="0"/>
                        <a:cs typeface="Arial" pitchFamily="34" charset="0"/>
                      </a:endParaRPr>
                    </a:p>
                  </a:txBody>
                  <a:tcPr marL="9525" marR="9525" marT="9525" marB="0" anchor="ctr"/>
                </a:tc>
                <a:tc>
                  <a:txBody>
                    <a:bodyPr/>
                    <a:lstStyle/>
                    <a:p>
                      <a:pPr algn="ctr" fontAlgn="t"/>
                      <a:r>
                        <a:rPr lang="en-US" sz="2000" u="none" strike="noStrike" dirty="0">
                          <a:latin typeface="Arial" pitchFamily="34" charset="0"/>
                          <a:cs typeface="Arial" pitchFamily="34" charset="0"/>
                        </a:rPr>
                        <a:t>Unknown</a:t>
                      </a:r>
                      <a:endParaRPr lang="en-US" sz="2000" b="0" i="0" u="none" strike="noStrike" dirty="0">
                        <a:solidFill>
                          <a:srgbClr val="000000"/>
                        </a:solidFill>
                        <a:latin typeface="Arial" pitchFamily="34" charset="0"/>
                        <a:cs typeface="Arial" pitchFamily="34" charset="0"/>
                      </a:endParaRPr>
                    </a:p>
                  </a:txBody>
                  <a:tcPr marL="9525" marR="9525" marT="9525" marB="0" anchor="ctr"/>
                </a:tc>
              </a:tr>
              <a:tr h="1150420">
                <a:tc>
                  <a:txBody>
                    <a:bodyPr/>
                    <a:lstStyle/>
                    <a:p>
                      <a:pPr algn="l" fontAlgn="t"/>
                      <a:r>
                        <a:rPr lang="en-US" sz="2000" u="none" strike="noStrike" dirty="0" err="1">
                          <a:latin typeface="Arial" pitchFamily="34" charset="0"/>
                          <a:cs typeface="Arial" pitchFamily="34" charset="0"/>
                        </a:rPr>
                        <a:t>Equella</a:t>
                      </a:r>
                      <a:r>
                        <a:rPr lang="en-US" sz="2000" u="none" strike="noStrike" dirty="0">
                          <a:latin typeface="Arial" pitchFamily="34" charset="0"/>
                          <a:cs typeface="Arial" pitchFamily="34" charset="0"/>
                        </a:rPr>
                        <a:t> online educational resource repository</a:t>
                      </a:r>
                      <a:endParaRPr lang="en-US" sz="2000" b="0" i="0" u="none" strike="noStrike" dirty="0">
                        <a:solidFill>
                          <a:srgbClr val="000000"/>
                        </a:solidFill>
                        <a:latin typeface="Arial" pitchFamily="34" charset="0"/>
                        <a:cs typeface="Arial" pitchFamily="34" charset="0"/>
                      </a:endParaRPr>
                    </a:p>
                  </a:txBody>
                  <a:tcPr marL="9525" marR="9525" marT="9525" marB="0" anchor="ctr"/>
                </a:tc>
                <a:tc>
                  <a:txBody>
                    <a:bodyPr/>
                    <a:lstStyle/>
                    <a:p>
                      <a:pPr algn="ctr" fontAlgn="t"/>
                      <a:r>
                        <a:rPr lang="en-US" sz="2000" u="none" strike="noStrike" dirty="0">
                          <a:latin typeface="Arial" pitchFamily="34" charset="0"/>
                          <a:cs typeface="Arial" pitchFamily="34" charset="0"/>
                        </a:rPr>
                        <a:t>Included</a:t>
                      </a:r>
                      <a:endParaRPr lang="en-US" sz="2000" b="0" i="0" u="none" strike="noStrike" dirty="0">
                        <a:solidFill>
                          <a:srgbClr val="000000"/>
                        </a:solidFill>
                        <a:latin typeface="Arial" pitchFamily="34" charset="0"/>
                        <a:cs typeface="Arial" pitchFamily="34" charset="0"/>
                      </a:endParaRPr>
                    </a:p>
                  </a:txBody>
                  <a:tcPr marL="9525" marR="9525" marT="9525" marB="0" anchor="ctr"/>
                </a:tc>
                <a:tc>
                  <a:txBody>
                    <a:bodyPr/>
                    <a:lstStyle/>
                    <a:p>
                      <a:pPr algn="ctr" fontAlgn="t"/>
                      <a:r>
                        <a:rPr lang="en-US" sz="2000" u="none" strike="noStrike" dirty="0">
                          <a:latin typeface="Arial" pitchFamily="34" charset="0"/>
                          <a:cs typeface="Arial" pitchFamily="34" charset="0"/>
                        </a:rPr>
                        <a:t>Unknown</a:t>
                      </a:r>
                      <a:endParaRPr lang="en-US" sz="2000" b="0" i="0" u="none" strike="noStrike" dirty="0">
                        <a:solidFill>
                          <a:srgbClr val="000000"/>
                        </a:solidFill>
                        <a:latin typeface="Arial" pitchFamily="34" charset="0"/>
                        <a:cs typeface="Arial" pitchFamily="34" charset="0"/>
                      </a:endParaRPr>
                    </a:p>
                  </a:txBody>
                  <a:tcPr marL="9525" marR="9525" marT="9525" marB="0" anchor="ct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Exciting New LMS Features</a:t>
            </a:r>
            <a:endParaRPr lang="en-US" dirty="0"/>
          </a:p>
        </p:txBody>
      </p:sp>
      <p:graphicFrame>
        <p:nvGraphicFramePr>
          <p:cNvPr id="4" name="Content Placeholder 3"/>
          <p:cNvGraphicFramePr>
            <a:graphicFrameLocks noGrp="1"/>
          </p:cNvGraphicFramePr>
          <p:nvPr>
            <p:ph idx="1"/>
          </p:nvPr>
        </p:nvGraphicFramePr>
        <p:xfrm>
          <a:off x="457200" y="1295400"/>
          <a:ext cx="8229600" cy="5105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533400" y="5715000"/>
            <a:ext cx="1186543" cy="769441"/>
          </a:xfrm>
          <a:prstGeom prst="rect">
            <a:avLst/>
          </a:prstGeom>
          <a:noFill/>
        </p:spPr>
        <p:txBody>
          <a:bodyPr wrap="none" rtlCol="0">
            <a:spAutoFit/>
          </a:bodyPr>
          <a:lstStyle/>
          <a:p>
            <a:r>
              <a:rPr lang="en-US" sz="4400" dirty="0" smtClean="0"/>
              <a:t>SMS</a:t>
            </a:r>
            <a:endParaRPr lang="en-US" sz="4400" dirty="0"/>
          </a:p>
        </p:txBody>
      </p:sp>
      <p:sp>
        <p:nvSpPr>
          <p:cNvPr id="6" name="Left-Right Arrow 5"/>
          <p:cNvSpPr/>
          <p:nvPr/>
        </p:nvSpPr>
        <p:spPr>
          <a:xfrm rot="20308171">
            <a:off x="1687510" y="5585998"/>
            <a:ext cx="1411727" cy="328964"/>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Conduit</a:t>
            </a:r>
            <a:endParaRPr lang="en-US" dirty="0"/>
          </a:p>
        </p:txBody>
      </p:sp>
      <p:sp>
        <p:nvSpPr>
          <p:cNvPr id="7" name="Notched Right Arrow 6"/>
          <p:cNvSpPr/>
          <p:nvPr/>
        </p:nvSpPr>
        <p:spPr>
          <a:xfrm rot="14315669">
            <a:off x="797807" y="1672183"/>
            <a:ext cx="677453" cy="285478"/>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304800" y="1143000"/>
            <a:ext cx="1085938" cy="369332"/>
          </a:xfrm>
          <a:prstGeom prst="rect">
            <a:avLst/>
          </a:prstGeom>
          <a:noFill/>
        </p:spPr>
        <p:txBody>
          <a:bodyPr wrap="none" rtlCol="0">
            <a:spAutoFit/>
          </a:bodyPr>
          <a:lstStyle/>
          <a:p>
            <a:r>
              <a:rPr lang="en-US" dirty="0" smtClean="0"/>
              <a:t>$ 15/year</a:t>
            </a:r>
            <a:endParaRPr lang="en-US"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Clark College &amp;#x0D;&amp;#x0A;eLearning’s &amp;#x0D;&amp;#x0A;Move to Moodle&amp;quot;&quot;/&gt;&lt;property id=&quot;20307&quot; value=&quot;256&quot;/&gt;&lt;/object&gt;&lt;object type=&quot;3&quot; unique_id=&quot;10005&quot;&gt;&lt;property id=&quot;20148&quot; value=&quot;5&quot;/&gt;&lt;property id=&quot;20300&quot; value=&quot;Slide 2&quot;/&gt;&lt;property id=&quot;20307&quot; value=&quot;263&quot;/&gt;&lt;/object&gt;&lt;object type=&quot;3&quot; unique_id=&quot;10006&quot;&gt;&lt;property id=&quot;20148&quot; value=&quot;5&quot;/&gt;&lt;property id=&quot;20300&quot; value=&quot;Slide 3 - &amp;quot;Background&amp;quot;&quot;/&gt;&lt;property id=&quot;20307&quot; value=&quot;257&quot;/&gt;&lt;/object&gt;&lt;object type=&quot;3&quot; unique_id=&quot;10007&quot;&gt;&lt;property id=&quot;20148&quot; value=&quot;5&quot;/&gt;&lt;property id=&quot;20300&quot; value=&quot;Slide 4 - &amp;quot;Why change the LMS?&amp;quot;&quot;/&gt;&lt;property id=&quot;20307&quot; value=&quot;260&quot;/&gt;&lt;/object&gt;&lt;object type=&quot;3&quot; unique_id=&quot;10008&quot;&gt;&lt;property id=&quot;20148&quot; value=&quot;5&quot;/&gt;&lt;property id=&quot;20300&quot; value=&quot;Slide 5&quot;/&gt;&lt;property id=&quot;20307&quot; value=&quot;265&quot;/&gt;&lt;/object&gt;&lt;object type=&quot;3&quot; unique_id=&quot;10009&quot;&gt;&lt;property id=&quot;20148&quot; value=&quot;5&quot;/&gt;&lt;property id=&quot;20300&quot; value=&quot;Slide 6&quot;/&gt;&lt;property id=&quot;20307&quot; value=&quot;261&quot;/&gt;&lt;/object&gt;&lt;object type=&quot;3&quot; unique_id=&quot;10010&quot;&gt;&lt;property id=&quot;20148&quot; value=&quot;5&quot;/&gt;&lt;property id=&quot;20300&quot; value=&quot;Slide 7 - &amp;quot;Identifying New LMS&amp;quot;&quot;/&gt;&lt;property id=&quot;20307&quot; value=&quot;258&quot;/&gt;&lt;/object&gt;&lt;object type=&quot;3&quot; unique_id=&quot;10011&quot;&gt;&lt;property id=&quot;20148&quot; value=&quot;5&quot;/&gt;&lt;property id=&quot;20300&quot; value=&quot;Slide 8 - &amp;quot;Exciting New LMS Features&amp;quot;&quot;/&gt;&lt;property id=&quot;20307&quot; value=&quot;262&quot;/&gt;&lt;/object&gt;&lt;object type=&quot;3&quot; unique_id=&quot;10012&quot;&gt;&lt;property id=&quot;20148&quot; value=&quot;5&quot;/&gt;&lt;property id=&quot;20300&quot; value=&quot;Slide 9&quot;/&gt;&lt;property id=&quot;20307&quot; value=&quot;264&quot;/&gt;&lt;/object&gt;&lt;object type=&quot;3&quot; unique_id=&quot;10013&quot;&gt;&lt;property id=&quot;20148&quot; value=&quot;5&quot;/&gt;&lt;property id=&quot;20300&quot; value=&quot;Slide 10&quot;/&gt;&lt;property id=&quot;20307&quot; value=&quot;266&quot;/&gt;&lt;/object&gt;&lt;object type=&quot;3&quot; unique_id=&quot;10170&quot;&gt;&lt;property id=&quot;20148&quot; value=&quot;5&quot;/&gt;&lt;property id=&quot;20300&quot; value=&quot;Slide 11&quot;/&gt;&lt;property id=&quot;20307&quot; value=&quot;267&quot;/&gt;&lt;/object&gt;&lt;object type=&quot;3&quot; unique_id=&quot;10171&quot;&gt;&lt;property id=&quot;20148&quot; value=&quot;5&quot;/&gt;&lt;property id=&quot;20300&quot; value=&quot;Slide 12&quot;/&gt;&lt;property id=&quot;20307&quot; value=&quot;268&quot;/&gt;&lt;/object&gt;&lt;object type=&quot;3&quot; unique_id=&quot;10172&quot;&gt;&lt;property id=&quot;20148&quot; value=&quot;5&quot;/&gt;&lt;property id=&quot;20300&quot; value=&quot;Slide 13&quot;/&gt;&lt;property id=&quot;20307&quot; value=&quot;269&quot;/&gt;&lt;/object&gt;&lt;object type=&quot;3&quot; unique_id=&quot;10173&quot;&gt;&lt;property id=&quot;20148&quot; value=&quot;5&quot;/&gt;&lt;property id=&quot;20300&quot; value=&quot;Slide 14&quot;/&gt;&lt;property id=&quot;20307&quot; value=&quot;270&quot;/&gt;&lt;/object&gt;&lt;object type=&quot;3&quot; unique_id=&quot;10174&quot;&gt;&lt;property id=&quot;20148&quot; value=&quot;5&quot;/&gt;&lt;property id=&quot;20300&quot; value=&quot;Slide 15&quot;/&gt;&lt;property id=&quot;20307&quot; value=&quot;271&quot;/&gt;&lt;/object&gt;&lt;object type=&quot;3&quot; unique_id=&quot;10175&quot;&gt;&lt;property id=&quot;20148&quot; value=&quot;5&quot;/&gt;&lt;property id=&quot;20300&quot; value=&quot;Slide 16&quot;/&gt;&lt;property id=&quot;20307&quot; value=&quot;272&quot;/&gt;&lt;/object&gt;&lt;object type=&quot;3&quot; unique_id=&quot;10176&quot;&gt;&lt;property id=&quot;20148&quot; value=&quot;5&quot;/&gt;&lt;property id=&quot;20300&quot; value=&quot;Slide 18&quot;/&gt;&lt;property id=&quot;20307&quot; value=&quot;273&quot;/&gt;&lt;/object&gt;&lt;object type=&quot;3&quot; unique_id=&quot;10177&quot;&gt;&lt;property id=&quot;20148&quot; value=&quot;5&quot;/&gt;&lt;property id=&quot;20300&quot; value=&quot;Slide 17&quot;/&gt;&lt;property id=&quot;20307&quot; value=&quot;274&quot;/&gt;&lt;/objec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1373</TotalTime>
  <Words>1107</Words>
  <Application>Microsoft Office PowerPoint</Application>
  <PresentationFormat>On-screen Show (4:3)</PresentationFormat>
  <Paragraphs>196</Paragraphs>
  <Slides>22</Slides>
  <Notes>9</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Clark College eLearning  Migration to  Moodlerooms Joule</vt:lpstr>
      <vt:lpstr>Background</vt:lpstr>
      <vt:lpstr>Why change the LMS?</vt:lpstr>
      <vt:lpstr>Increasing LMS Usage = Increased Demand for Student &amp; Faculty Technical Support</vt:lpstr>
      <vt:lpstr>Slide 5</vt:lpstr>
      <vt:lpstr>Identifying New LMS</vt:lpstr>
      <vt:lpstr>Campus-wide Process</vt:lpstr>
      <vt:lpstr>Slide 8</vt:lpstr>
      <vt:lpstr>Exciting New LMS Features</vt:lpstr>
      <vt:lpstr>Joule Features</vt:lpstr>
      <vt:lpstr>Managed Open Source</vt:lpstr>
      <vt:lpstr>Slide 12</vt:lpstr>
      <vt:lpstr>Migration to Moodlerooms Joule</vt:lpstr>
      <vt:lpstr>Course Migration</vt:lpstr>
      <vt:lpstr>Number of Faculty Trained</vt:lpstr>
      <vt:lpstr>Slide 16</vt:lpstr>
      <vt:lpstr>Meeting Migration Challenges</vt:lpstr>
      <vt:lpstr>Slide 18</vt:lpstr>
      <vt:lpstr>Student Feedback on gradual implementation</vt:lpstr>
      <vt:lpstr>Additional Student Assistance</vt:lpstr>
      <vt:lpstr>Comments from a  Winter Quarter Instructor</vt:lpstr>
      <vt:lpstr>Thank you!</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Cynthia Foreman</dc:creator>
  <cp:lastModifiedBy>%USERNAME%</cp:lastModifiedBy>
  <cp:revision>84</cp:revision>
  <dcterms:created xsi:type="dcterms:W3CDTF">2010-10-21T00:14:05Z</dcterms:created>
  <dcterms:modified xsi:type="dcterms:W3CDTF">2011-04-11T17:04:43Z</dcterms:modified>
</cp:coreProperties>
</file>