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4"/>
  </p:notesMasterIdLst>
  <p:handoutMasterIdLst>
    <p:handoutMasterId r:id="rId45"/>
  </p:handoutMasterIdLst>
  <p:sldIdLst>
    <p:sldId id="258" r:id="rId2"/>
    <p:sldId id="259" r:id="rId3"/>
    <p:sldId id="262" r:id="rId4"/>
    <p:sldId id="384" r:id="rId5"/>
    <p:sldId id="385" r:id="rId6"/>
    <p:sldId id="263" r:id="rId7"/>
    <p:sldId id="266" r:id="rId8"/>
    <p:sldId id="268" r:id="rId9"/>
    <p:sldId id="340" r:id="rId10"/>
    <p:sldId id="270" r:id="rId11"/>
    <p:sldId id="272" r:id="rId12"/>
    <p:sldId id="341" r:id="rId13"/>
    <p:sldId id="344" r:id="rId14"/>
    <p:sldId id="347" r:id="rId15"/>
    <p:sldId id="299" r:id="rId16"/>
    <p:sldId id="286" r:id="rId17"/>
    <p:sldId id="300" r:id="rId18"/>
    <p:sldId id="301" r:id="rId19"/>
    <p:sldId id="351" r:id="rId20"/>
    <p:sldId id="349" r:id="rId21"/>
    <p:sldId id="350" r:id="rId22"/>
    <p:sldId id="353" r:id="rId23"/>
    <p:sldId id="356" r:id="rId24"/>
    <p:sldId id="366" r:id="rId25"/>
    <p:sldId id="354" r:id="rId26"/>
    <p:sldId id="374" r:id="rId27"/>
    <p:sldId id="379" r:id="rId28"/>
    <p:sldId id="381" r:id="rId29"/>
    <p:sldId id="382" r:id="rId30"/>
    <p:sldId id="383" r:id="rId31"/>
    <p:sldId id="360" r:id="rId32"/>
    <p:sldId id="359" r:id="rId33"/>
    <p:sldId id="362" r:id="rId34"/>
    <p:sldId id="378" r:id="rId35"/>
    <p:sldId id="361" r:id="rId36"/>
    <p:sldId id="375" r:id="rId37"/>
    <p:sldId id="363" r:id="rId38"/>
    <p:sldId id="377" r:id="rId39"/>
    <p:sldId id="373" r:id="rId40"/>
    <p:sldId id="372" r:id="rId41"/>
    <p:sldId id="298" r:id="rId42"/>
    <p:sldId id="376" r:id="rId43"/>
  </p:sldIdLst>
  <p:sldSz cx="9144000" cy="5715000" type="screen16x10"/>
  <p:notesSz cx="6881813"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E5E5E5"/>
    <a:srgbClr val="6A7F10"/>
    <a:srgbClr val="FF0000"/>
    <a:srgbClr val="FFCC00"/>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0" autoAdjust="0"/>
    <p:restoredTop sz="86497" autoAdjust="0"/>
  </p:normalViewPr>
  <p:slideViewPr>
    <p:cSldViewPr>
      <p:cViewPr varScale="1">
        <p:scale>
          <a:sx n="88" d="100"/>
          <a:sy n="88" d="100"/>
        </p:scale>
        <p:origin x="-102" y="-318"/>
      </p:cViewPr>
      <p:guideLst>
        <p:guide orient="horz" pos="2136"/>
        <p:guide pos="218"/>
      </p:guideLst>
    </p:cSldViewPr>
  </p:slideViewPr>
  <p:outlineViewPr>
    <p:cViewPr>
      <p:scale>
        <a:sx n="33" d="100"/>
        <a:sy n="33" d="100"/>
      </p:scale>
      <p:origin x="0" y="739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0" d="100"/>
          <a:sy n="60" d="100"/>
        </p:scale>
        <p:origin x="-2400" y="-6"/>
      </p:cViewPr>
      <p:guideLst>
        <p:guide orient="horz" pos="2928"/>
        <p:guide pos="2168"/>
      </p:guideLst>
    </p:cSldViewPr>
  </p:notes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2981325" cy="465138"/>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defTabSz="923925">
              <a:defRPr sz="1200" b="0"/>
            </a:lvl1pPr>
          </a:lstStyle>
          <a:p>
            <a:pPr>
              <a:defRPr/>
            </a:pPr>
            <a:endParaRPr lang="en-US"/>
          </a:p>
        </p:txBody>
      </p:sp>
      <p:sp>
        <p:nvSpPr>
          <p:cNvPr id="279555" name="Rectangle 3"/>
          <p:cNvSpPr>
            <a:spLocks noGrp="1" noChangeArrowheads="1"/>
          </p:cNvSpPr>
          <p:nvPr>
            <p:ph type="dt" sz="quarter" idx="1"/>
          </p:nvPr>
        </p:nvSpPr>
        <p:spPr bwMode="auto">
          <a:xfrm>
            <a:off x="3898900" y="0"/>
            <a:ext cx="2981325" cy="465138"/>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algn="r" defTabSz="923925">
              <a:defRPr sz="1200" b="0"/>
            </a:lvl1pPr>
          </a:lstStyle>
          <a:p>
            <a:pPr>
              <a:defRPr/>
            </a:pPr>
            <a:endParaRPr lang="en-US"/>
          </a:p>
        </p:txBody>
      </p:sp>
      <p:sp>
        <p:nvSpPr>
          <p:cNvPr id="279556" name="Rectangle 4"/>
          <p:cNvSpPr>
            <a:spLocks noGrp="1" noChangeArrowheads="1"/>
          </p:cNvSpPr>
          <p:nvPr>
            <p:ph type="ftr" sz="quarter" idx="2"/>
          </p:nvPr>
        </p:nvSpPr>
        <p:spPr bwMode="auto">
          <a:xfrm>
            <a:off x="0" y="8829675"/>
            <a:ext cx="2981325" cy="465138"/>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defTabSz="923925">
              <a:defRPr sz="1200" b="0"/>
            </a:lvl1pPr>
          </a:lstStyle>
          <a:p>
            <a:pPr>
              <a:defRPr/>
            </a:pPr>
            <a:endParaRPr lang="en-US"/>
          </a:p>
        </p:txBody>
      </p:sp>
      <p:sp>
        <p:nvSpPr>
          <p:cNvPr id="279557" name="Rectangle 5"/>
          <p:cNvSpPr>
            <a:spLocks noGrp="1" noChangeArrowheads="1"/>
          </p:cNvSpPr>
          <p:nvPr>
            <p:ph type="sldNum" sz="quarter" idx="3"/>
          </p:nvPr>
        </p:nvSpPr>
        <p:spPr bwMode="auto">
          <a:xfrm>
            <a:off x="3898900" y="8829675"/>
            <a:ext cx="2981325" cy="465138"/>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algn="r" defTabSz="923925">
              <a:defRPr sz="1200" b="0"/>
            </a:lvl1pPr>
          </a:lstStyle>
          <a:p>
            <a:pPr>
              <a:defRPr/>
            </a:pPr>
            <a:fld id="{A6F73921-D152-4490-9919-6BD9AB0FE5F6}" type="slidenum">
              <a:rPr lang="en-US"/>
              <a:pPr>
                <a:defRPr/>
              </a:pPr>
              <a:t>‹#›</a:t>
            </a:fld>
            <a:endParaRPr lang="en-US"/>
          </a:p>
        </p:txBody>
      </p:sp>
    </p:spTree>
    <p:extLst>
      <p:ext uri="{BB962C8B-B14F-4D97-AF65-F5344CB8AC3E}">
        <p14:creationId xmlns="" xmlns:p14="http://schemas.microsoft.com/office/powerpoint/2010/main" val="427708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5138"/>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defTabSz="923925">
              <a:defRPr sz="1200" b="0"/>
            </a:lvl1pPr>
          </a:lstStyle>
          <a:p>
            <a:pPr>
              <a:defRPr/>
            </a:pPr>
            <a:endParaRPr lang="en-US"/>
          </a:p>
        </p:txBody>
      </p:sp>
      <p:sp>
        <p:nvSpPr>
          <p:cNvPr id="6147" name="Rectangle 3"/>
          <p:cNvSpPr>
            <a:spLocks noGrp="1" noChangeArrowheads="1"/>
          </p:cNvSpPr>
          <p:nvPr>
            <p:ph type="dt" idx="1"/>
          </p:nvPr>
        </p:nvSpPr>
        <p:spPr bwMode="auto">
          <a:xfrm>
            <a:off x="3898900" y="0"/>
            <a:ext cx="2981325" cy="465138"/>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lvl1pPr algn="r" defTabSz="923925">
              <a:defRPr sz="1200" b="0"/>
            </a:lvl1pPr>
          </a:lstStyle>
          <a:p>
            <a:pPr>
              <a:defRPr/>
            </a:pPr>
            <a:endParaRPr lang="en-US"/>
          </a:p>
        </p:txBody>
      </p:sp>
      <p:sp>
        <p:nvSpPr>
          <p:cNvPr id="43012" name="Rectangle 4"/>
          <p:cNvSpPr>
            <a:spLocks noGrp="1" noRot="1" noChangeAspect="1" noChangeArrowheads="1" noTextEdit="1"/>
          </p:cNvSpPr>
          <p:nvPr>
            <p:ph type="sldImg" idx="2"/>
          </p:nvPr>
        </p:nvSpPr>
        <p:spPr bwMode="auto">
          <a:xfrm>
            <a:off x="652463" y="696913"/>
            <a:ext cx="5578475"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8975" y="4414838"/>
            <a:ext cx="5503863" cy="4184650"/>
          </a:xfrm>
          <a:prstGeom prst="rect">
            <a:avLst/>
          </a:prstGeom>
          <a:noFill/>
          <a:ln w="9525">
            <a:noFill/>
            <a:miter lim="800000"/>
            <a:headEnd/>
            <a:tailEnd/>
          </a:ln>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2981325" cy="465138"/>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defTabSz="923925">
              <a:defRPr sz="1200" b="0"/>
            </a:lvl1pPr>
          </a:lstStyle>
          <a:p>
            <a:pPr>
              <a:defRPr/>
            </a:pPr>
            <a:endParaRPr lang="en-US"/>
          </a:p>
        </p:txBody>
      </p:sp>
      <p:sp>
        <p:nvSpPr>
          <p:cNvPr id="6151" name="Rectangle 7"/>
          <p:cNvSpPr>
            <a:spLocks noGrp="1" noChangeArrowheads="1"/>
          </p:cNvSpPr>
          <p:nvPr>
            <p:ph type="sldNum" sz="quarter" idx="5"/>
          </p:nvPr>
        </p:nvSpPr>
        <p:spPr bwMode="auto">
          <a:xfrm>
            <a:off x="3898900" y="8829675"/>
            <a:ext cx="2981325" cy="465138"/>
          </a:xfrm>
          <a:prstGeom prst="rect">
            <a:avLst/>
          </a:prstGeom>
          <a:noFill/>
          <a:ln w="9525">
            <a:noFill/>
            <a:miter lim="800000"/>
            <a:headEnd/>
            <a:tailEnd/>
          </a:ln>
        </p:spPr>
        <p:txBody>
          <a:bodyPr vert="horz" wrap="square" lIns="92437" tIns="46219" rIns="92437" bIns="46219" numCol="1" anchor="b" anchorCtr="0" compatLnSpc="1">
            <a:prstTxWarp prst="textNoShape">
              <a:avLst/>
            </a:prstTxWarp>
          </a:bodyPr>
          <a:lstStyle>
            <a:lvl1pPr algn="r" defTabSz="923925">
              <a:defRPr sz="1200" b="0"/>
            </a:lvl1pPr>
          </a:lstStyle>
          <a:p>
            <a:pPr>
              <a:defRPr/>
            </a:pPr>
            <a:fld id="{2B8008CE-6816-41AA-8289-5D303B23A726}" type="slidenum">
              <a:rPr lang="en-US"/>
              <a:pPr>
                <a:defRPr/>
              </a:pPr>
              <a:t>‹#›</a:t>
            </a:fld>
            <a:endParaRPr lang="en-US"/>
          </a:p>
        </p:txBody>
      </p:sp>
    </p:spTree>
    <p:extLst>
      <p:ext uri="{BB962C8B-B14F-4D97-AF65-F5344CB8AC3E}">
        <p14:creationId xmlns="" xmlns:p14="http://schemas.microsoft.com/office/powerpoint/2010/main" val="1266532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574E2D9-3813-4292-86CA-40BAB1800FA3}" type="slidenum">
              <a:rPr lang="en-US" smtClean="0"/>
              <a:pPr/>
              <a:t>1</a:t>
            </a:fld>
            <a:endParaRPr lang="en-US" dirty="0" smtClean="0"/>
          </a:p>
        </p:txBody>
      </p:sp>
      <p:sp>
        <p:nvSpPr>
          <p:cNvPr id="44035" name="Rectangle 2"/>
          <p:cNvSpPr>
            <a:spLocks noGrp="1" noRot="1" noChangeAspect="1" noChangeArrowheads="1" noTextEdit="1"/>
          </p:cNvSpPr>
          <p:nvPr>
            <p:ph type="sldImg"/>
          </p:nvPr>
        </p:nvSpPr>
        <p:spPr>
          <a:xfrm>
            <a:off x="652463" y="696913"/>
            <a:ext cx="5578475" cy="3486150"/>
          </a:xfrm>
          <a:ln/>
        </p:spPr>
      </p:sp>
      <p:sp>
        <p:nvSpPr>
          <p:cNvPr id="44036" name="Rectangle 3"/>
          <p:cNvSpPr>
            <a:spLocks noGrp="1" noChangeArrowheads="1"/>
          </p:cNvSpPr>
          <p:nvPr>
            <p:ph type="body" idx="1"/>
          </p:nvPr>
        </p:nvSpPr>
        <p:spPr>
          <a:noFill/>
          <a:ln/>
        </p:spPr>
        <p:txBody>
          <a:bodyPr/>
          <a:lstStyle/>
          <a:p>
            <a:pPr marL="63500" indent="-63500"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58F43BB-4B03-444F-83AD-58681CE93386}" type="slidenum">
              <a:rPr lang="en-US" smtClean="0"/>
              <a:pPr/>
              <a:t>10</a:t>
            </a:fld>
            <a:endParaRPr lang="en-US" dirty="0" smtClean="0"/>
          </a:p>
        </p:txBody>
      </p:sp>
      <p:sp>
        <p:nvSpPr>
          <p:cNvPr id="52227" name="Rectangle 2"/>
          <p:cNvSpPr>
            <a:spLocks noGrp="1" noRot="1" noChangeAspect="1" noChangeArrowheads="1" noTextEdit="1"/>
          </p:cNvSpPr>
          <p:nvPr>
            <p:ph type="sldImg"/>
          </p:nvPr>
        </p:nvSpPr>
        <p:spPr>
          <a:xfrm>
            <a:off x="652463" y="696913"/>
            <a:ext cx="5578475" cy="3486150"/>
          </a:xfrm>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41FB76-E162-4408-99F5-2F0C11699033}" type="slidenum">
              <a:rPr lang="en-US" smtClean="0"/>
              <a:pPr/>
              <a:t>11</a:t>
            </a:fld>
            <a:endParaRPr lang="en-US" dirty="0" smtClean="0"/>
          </a:p>
        </p:txBody>
      </p:sp>
      <p:sp>
        <p:nvSpPr>
          <p:cNvPr id="53251" name="Rectangle 2"/>
          <p:cNvSpPr>
            <a:spLocks noGrp="1" noRot="1" noChangeAspect="1" noChangeArrowheads="1" noTextEdit="1"/>
          </p:cNvSpPr>
          <p:nvPr>
            <p:ph type="sldImg"/>
          </p:nvPr>
        </p:nvSpPr>
        <p:spPr>
          <a:xfrm>
            <a:off x="652463" y="696913"/>
            <a:ext cx="5578475" cy="3486150"/>
          </a:xfrm>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7459CE6-5E9F-4105-860C-4C19959BF32C}" type="slidenum">
              <a:rPr lang="en-US" smtClean="0"/>
              <a:pPr/>
              <a:t>12</a:t>
            </a:fld>
            <a:endParaRPr lang="en-US" dirty="0" smtClean="0"/>
          </a:p>
        </p:txBody>
      </p:sp>
      <p:sp>
        <p:nvSpPr>
          <p:cNvPr id="54275" name="Rectangle 2"/>
          <p:cNvSpPr>
            <a:spLocks noGrp="1" noRot="1" noChangeAspect="1" noChangeArrowheads="1" noTextEdit="1"/>
          </p:cNvSpPr>
          <p:nvPr>
            <p:ph type="sldImg"/>
          </p:nvPr>
        </p:nvSpPr>
        <p:spPr>
          <a:xfrm>
            <a:off x="652463" y="696913"/>
            <a:ext cx="5578475" cy="3486150"/>
          </a:xfrm>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3BA6AA2-6E67-42C6-9249-DA56034A1411}" type="slidenum">
              <a:rPr lang="en-US" smtClean="0"/>
              <a:pPr/>
              <a:t>13</a:t>
            </a:fld>
            <a:endParaRPr lang="en-US" dirty="0" smtClean="0"/>
          </a:p>
        </p:txBody>
      </p:sp>
      <p:sp>
        <p:nvSpPr>
          <p:cNvPr id="55299" name="Rectangle 2"/>
          <p:cNvSpPr>
            <a:spLocks noGrp="1" noRot="1" noChangeAspect="1" noChangeArrowheads="1" noTextEdit="1"/>
          </p:cNvSpPr>
          <p:nvPr>
            <p:ph type="sldImg"/>
          </p:nvPr>
        </p:nvSpPr>
        <p:spPr>
          <a:xfrm>
            <a:off x="652463" y="696913"/>
            <a:ext cx="5578475" cy="3486150"/>
          </a:xfrm>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CDCF34D-EF6A-4AD7-B879-B77E54428266}" type="slidenum">
              <a:rPr lang="en-US" smtClean="0"/>
              <a:pPr/>
              <a:t>14</a:t>
            </a:fld>
            <a:endParaRPr lang="en-US" dirty="0" smtClean="0"/>
          </a:p>
        </p:txBody>
      </p:sp>
      <p:sp>
        <p:nvSpPr>
          <p:cNvPr id="56323" name="Rectangle 2"/>
          <p:cNvSpPr>
            <a:spLocks noGrp="1" noRot="1" noChangeAspect="1" noChangeArrowheads="1" noTextEdit="1"/>
          </p:cNvSpPr>
          <p:nvPr>
            <p:ph type="sldImg"/>
          </p:nvPr>
        </p:nvSpPr>
        <p:spPr>
          <a:xfrm>
            <a:off x="652463" y="696913"/>
            <a:ext cx="5578475" cy="3486150"/>
          </a:xfrm>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0D6661F-6340-4A7F-AF39-4A267169AFE5}" type="slidenum">
              <a:rPr lang="en-US" smtClean="0"/>
              <a:pPr/>
              <a:t>15</a:t>
            </a:fld>
            <a:endParaRPr lang="en-US" dirty="0" smtClean="0"/>
          </a:p>
        </p:txBody>
      </p:sp>
      <p:sp>
        <p:nvSpPr>
          <p:cNvPr id="57347" name="Rectangle 2"/>
          <p:cNvSpPr>
            <a:spLocks noGrp="1" noRot="1" noChangeAspect="1" noChangeArrowheads="1" noTextEdit="1"/>
          </p:cNvSpPr>
          <p:nvPr>
            <p:ph type="sldImg"/>
          </p:nvPr>
        </p:nvSpPr>
        <p:spPr>
          <a:xfrm>
            <a:off x="652463" y="696913"/>
            <a:ext cx="5578475" cy="3486150"/>
          </a:xfrm>
          <a:ln/>
        </p:spPr>
      </p:sp>
      <p:sp>
        <p:nvSpPr>
          <p:cNvPr id="57348" name="Rectangle 3"/>
          <p:cNvSpPr>
            <a:spLocks noGrp="1" noChangeArrowheads="1"/>
          </p:cNvSpPr>
          <p:nvPr>
            <p:ph type="body" idx="1"/>
          </p:nvPr>
        </p:nvSpPr>
        <p:spPr>
          <a:noFill/>
          <a:ln/>
        </p:spPr>
        <p:txBody>
          <a:bodyPr/>
          <a:lstStyle/>
          <a:p>
            <a:pPr eaLnBrk="1" hangingPunct="1">
              <a:spcBef>
                <a:spcPct val="20000"/>
              </a:spcBef>
              <a:spcAft>
                <a:spcPct val="45000"/>
              </a:spcAft>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42838E-B8AB-488C-885B-CA89F685222A}" type="slidenum">
              <a:rPr lang="en-US" smtClean="0"/>
              <a:pPr/>
              <a:t>16</a:t>
            </a:fld>
            <a:endParaRPr lang="en-US" dirty="0" smtClean="0"/>
          </a:p>
        </p:txBody>
      </p:sp>
      <p:sp>
        <p:nvSpPr>
          <p:cNvPr id="59395" name="Rectangle 2"/>
          <p:cNvSpPr>
            <a:spLocks noGrp="1" noRot="1" noChangeAspect="1" noChangeArrowheads="1" noTextEdit="1"/>
          </p:cNvSpPr>
          <p:nvPr>
            <p:ph type="sldImg"/>
          </p:nvPr>
        </p:nvSpPr>
        <p:spPr>
          <a:xfrm>
            <a:off x="652463" y="696913"/>
            <a:ext cx="5578475" cy="3486150"/>
          </a:xfrm>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2E5F7F3-A8D7-46ED-B5A4-74C8D039D68E}" type="slidenum">
              <a:rPr lang="en-US" smtClean="0"/>
              <a:pPr/>
              <a:t>17</a:t>
            </a:fld>
            <a:endParaRPr lang="en-US" dirty="0" smtClean="0"/>
          </a:p>
        </p:txBody>
      </p:sp>
      <p:sp>
        <p:nvSpPr>
          <p:cNvPr id="60419" name="Rectangle 2"/>
          <p:cNvSpPr>
            <a:spLocks noGrp="1" noRot="1" noChangeAspect="1" noChangeArrowheads="1" noTextEdit="1"/>
          </p:cNvSpPr>
          <p:nvPr>
            <p:ph type="sldImg"/>
          </p:nvPr>
        </p:nvSpPr>
        <p:spPr>
          <a:xfrm>
            <a:off x="652463" y="696913"/>
            <a:ext cx="5578475" cy="3486150"/>
          </a:xfrm>
          <a:ln/>
        </p:spPr>
      </p:sp>
      <p:sp>
        <p:nvSpPr>
          <p:cNvPr id="60420" name="Rectangle 3"/>
          <p:cNvSpPr>
            <a:spLocks noGrp="1" noChangeArrowheads="1"/>
          </p:cNvSpPr>
          <p:nvPr>
            <p:ph type="body" idx="1"/>
          </p:nvPr>
        </p:nvSpPr>
        <p:spPr>
          <a:noFill/>
          <a:ln/>
        </p:spPr>
        <p:txBody>
          <a:bodyPr/>
          <a:lstStyle/>
          <a:p>
            <a:pPr eaLnBrk="1" hangingPunct="1"/>
            <a:r>
              <a:rPr lang="en-US" dirty="0" smtClean="0"/>
              <a:t>The </a:t>
            </a:r>
            <a:r>
              <a:rPr lang="en-US" b="1" dirty="0" smtClean="0"/>
              <a:t>Microsoft Office Button</a:t>
            </a:r>
            <a:r>
              <a:rPr lang="en-US" dirty="0" smtClean="0"/>
              <a:t> takes the place of the </a:t>
            </a:r>
            <a:r>
              <a:rPr lang="en-US" b="1" dirty="0" smtClean="0"/>
              <a:t>File </a:t>
            </a:r>
            <a:r>
              <a:rPr lang="en-US" dirty="0" smtClean="0"/>
              <a:t>menu in several Office programs. It provides more options, more conveniently located together. </a:t>
            </a:r>
          </a:p>
          <a:p>
            <a:pPr eaLnBrk="1" hangingPunct="1"/>
            <a:r>
              <a:rPr lang="en-US" dirty="0" smtClean="0"/>
              <a:t>In this lesson you’ll also find out what to do if you can’t find a command you need, see how to work with the new file formats, and find out how people who haven’t upgraded to Word, Excel, or PowerPoint 2007 can open your files and work in them as usual.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A341DB0-6918-4412-BF3B-B216C565FA8D}" type="slidenum">
              <a:rPr lang="en-US" smtClean="0"/>
              <a:pPr/>
              <a:t>18</a:t>
            </a:fld>
            <a:endParaRPr lang="en-US" dirty="0" smtClean="0"/>
          </a:p>
        </p:txBody>
      </p:sp>
      <p:sp>
        <p:nvSpPr>
          <p:cNvPr id="61443" name="Rectangle 2"/>
          <p:cNvSpPr>
            <a:spLocks noGrp="1" noRot="1" noChangeAspect="1" noChangeArrowheads="1" noTextEdit="1"/>
          </p:cNvSpPr>
          <p:nvPr>
            <p:ph type="sldImg"/>
          </p:nvPr>
        </p:nvSpPr>
        <p:spPr>
          <a:xfrm>
            <a:off x="652463" y="696913"/>
            <a:ext cx="5578475" cy="3486150"/>
          </a:xfrm>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897F74A-465C-43AA-96AB-5D79079AD9CF}" type="slidenum">
              <a:rPr lang="en-US" smtClean="0"/>
              <a:pPr/>
              <a:t>19</a:t>
            </a:fld>
            <a:endParaRPr lang="en-US" dirty="0" smtClean="0"/>
          </a:p>
        </p:txBody>
      </p:sp>
      <p:sp>
        <p:nvSpPr>
          <p:cNvPr id="64515" name="Rectangle 2"/>
          <p:cNvSpPr>
            <a:spLocks noGrp="1" noRot="1" noChangeAspect="1" noChangeArrowheads="1" noTextEdit="1"/>
          </p:cNvSpPr>
          <p:nvPr>
            <p:ph type="sldImg"/>
          </p:nvPr>
        </p:nvSpPr>
        <p:spPr>
          <a:xfrm>
            <a:off x="652463" y="696913"/>
            <a:ext cx="5578475" cy="3486150"/>
          </a:xfrm>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595A7BF-94F8-46BD-AB5D-8DAF4A1B558E}" type="slidenum">
              <a:rPr lang="en-US" smtClean="0"/>
              <a:pPr/>
              <a:t>2</a:t>
            </a:fld>
            <a:endParaRPr lang="en-US" dirty="0" smtClean="0"/>
          </a:p>
        </p:txBody>
      </p:sp>
      <p:sp>
        <p:nvSpPr>
          <p:cNvPr id="45059" name="Rectangle 2"/>
          <p:cNvSpPr>
            <a:spLocks noGrp="1" noRot="1" noChangeAspect="1" noChangeArrowheads="1" noTextEdit="1"/>
          </p:cNvSpPr>
          <p:nvPr>
            <p:ph type="sldImg"/>
          </p:nvPr>
        </p:nvSpPr>
        <p:spPr>
          <a:xfrm>
            <a:off x="652463" y="696913"/>
            <a:ext cx="5578475" cy="3486150"/>
          </a:xfrm>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CA48A73-9BE0-404C-B5CB-42E3B9B197C5}" type="slidenum">
              <a:rPr lang="en-US" smtClean="0"/>
              <a:pPr/>
              <a:t>20</a:t>
            </a:fld>
            <a:endParaRPr lang="en-US" dirty="0" smtClean="0"/>
          </a:p>
        </p:txBody>
      </p:sp>
      <p:sp>
        <p:nvSpPr>
          <p:cNvPr id="62467" name="Rectangle 2"/>
          <p:cNvSpPr>
            <a:spLocks noGrp="1" noRot="1" noChangeAspect="1" noChangeArrowheads="1" noTextEdit="1"/>
          </p:cNvSpPr>
          <p:nvPr>
            <p:ph type="sldImg"/>
          </p:nvPr>
        </p:nvSpPr>
        <p:spPr>
          <a:xfrm>
            <a:off x="652463" y="696913"/>
            <a:ext cx="5578475" cy="3486150"/>
          </a:xfrm>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9355944-E5F6-401A-99BC-A1990440FF3F}" type="slidenum">
              <a:rPr lang="en-US" smtClean="0"/>
              <a:pPr/>
              <a:t>21</a:t>
            </a:fld>
            <a:endParaRPr lang="en-US" dirty="0" smtClean="0"/>
          </a:p>
        </p:txBody>
      </p:sp>
      <p:sp>
        <p:nvSpPr>
          <p:cNvPr id="63491" name="Rectangle 2"/>
          <p:cNvSpPr>
            <a:spLocks noGrp="1" noRot="1" noChangeAspect="1" noChangeArrowheads="1" noTextEdit="1"/>
          </p:cNvSpPr>
          <p:nvPr>
            <p:ph type="sldImg"/>
          </p:nvPr>
        </p:nvSpPr>
        <p:spPr>
          <a:xfrm>
            <a:off x="652463" y="696913"/>
            <a:ext cx="5578475" cy="3486150"/>
          </a:xfrm>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FC451BD-25B0-4A48-97C4-77A63DA157FE}" type="slidenum">
              <a:rPr lang="en-US" smtClean="0"/>
              <a:pPr/>
              <a:t>22</a:t>
            </a:fld>
            <a:endParaRPr lang="en-US" dirty="0" smtClean="0"/>
          </a:p>
        </p:txBody>
      </p:sp>
      <p:sp>
        <p:nvSpPr>
          <p:cNvPr id="65539" name="Rectangle 2"/>
          <p:cNvSpPr>
            <a:spLocks noGrp="1" noRot="1" noChangeAspect="1" noChangeArrowheads="1" noTextEdit="1"/>
          </p:cNvSpPr>
          <p:nvPr>
            <p:ph type="sldImg"/>
          </p:nvPr>
        </p:nvSpPr>
        <p:spPr>
          <a:xfrm>
            <a:off x="652463" y="696913"/>
            <a:ext cx="5578475" cy="3486150"/>
          </a:xfrm>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E4BFD0F-27E6-41EB-B4BA-9E052AB64070}" type="slidenum">
              <a:rPr lang="en-US" smtClean="0"/>
              <a:pPr/>
              <a:t>23</a:t>
            </a:fld>
            <a:endParaRPr lang="en-US" dirty="0" smtClean="0"/>
          </a:p>
        </p:txBody>
      </p:sp>
      <p:sp>
        <p:nvSpPr>
          <p:cNvPr id="67587" name="Rectangle 2"/>
          <p:cNvSpPr>
            <a:spLocks noGrp="1" noRot="1" noChangeAspect="1" noChangeArrowheads="1" noTextEdit="1"/>
          </p:cNvSpPr>
          <p:nvPr>
            <p:ph type="sldImg"/>
          </p:nvPr>
        </p:nvSpPr>
        <p:spPr>
          <a:xfrm>
            <a:off x="652463" y="696913"/>
            <a:ext cx="5578475" cy="3486150"/>
          </a:xfrm>
          <a:ln/>
        </p:spPr>
      </p:sp>
      <p:sp>
        <p:nvSpPr>
          <p:cNvPr id="67588"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36B1FB4-1483-43B2-A749-9A9BD94E1622}" type="slidenum">
              <a:rPr lang="en-US" smtClean="0"/>
              <a:pPr/>
              <a:t>24</a:t>
            </a:fld>
            <a:endParaRPr lang="en-US" smtClean="0"/>
          </a:p>
        </p:txBody>
      </p:sp>
      <p:sp>
        <p:nvSpPr>
          <p:cNvPr id="76803" name="Rectangle 2"/>
          <p:cNvSpPr>
            <a:spLocks noGrp="1" noRot="1" noChangeAspect="1" noChangeArrowheads="1" noTextEdit="1"/>
          </p:cNvSpPr>
          <p:nvPr>
            <p:ph type="sldImg"/>
          </p:nvPr>
        </p:nvSpPr>
        <p:spPr>
          <a:xfrm>
            <a:off x="652463" y="696913"/>
            <a:ext cx="5578475" cy="3486150"/>
          </a:xfrm>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74F7614-1342-494B-82AF-8B7138EA66A2}" type="slidenum">
              <a:rPr lang="en-US" smtClean="0"/>
              <a:pPr/>
              <a:t>25</a:t>
            </a:fld>
            <a:endParaRPr lang="en-US" dirty="0" smtClean="0"/>
          </a:p>
        </p:txBody>
      </p:sp>
      <p:sp>
        <p:nvSpPr>
          <p:cNvPr id="66563" name="Rectangle 2"/>
          <p:cNvSpPr>
            <a:spLocks noGrp="1" noRot="1" noChangeAspect="1" noChangeArrowheads="1" noTextEdit="1"/>
          </p:cNvSpPr>
          <p:nvPr>
            <p:ph type="sldImg"/>
          </p:nvPr>
        </p:nvSpPr>
        <p:spPr>
          <a:xfrm>
            <a:off x="652463" y="696913"/>
            <a:ext cx="5578475" cy="348615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74F7614-1342-494B-82AF-8B7138EA66A2}" type="slidenum">
              <a:rPr lang="en-US" smtClean="0"/>
              <a:pPr/>
              <a:t>26</a:t>
            </a:fld>
            <a:endParaRPr lang="en-US" dirty="0" smtClean="0"/>
          </a:p>
        </p:txBody>
      </p:sp>
      <p:sp>
        <p:nvSpPr>
          <p:cNvPr id="66563" name="Rectangle 2"/>
          <p:cNvSpPr>
            <a:spLocks noGrp="1" noRot="1" noChangeAspect="1" noChangeArrowheads="1" noTextEdit="1"/>
          </p:cNvSpPr>
          <p:nvPr>
            <p:ph type="sldImg"/>
          </p:nvPr>
        </p:nvSpPr>
        <p:spPr>
          <a:xfrm>
            <a:off x="652463" y="696913"/>
            <a:ext cx="5578475" cy="348615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74F7614-1342-494B-82AF-8B7138EA66A2}" type="slidenum">
              <a:rPr lang="en-US" smtClean="0"/>
              <a:pPr/>
              <a:t>27</a:t>
            </a:fld>
            <a:endParaRPr lang="en-US" dirty="0" smtClean="0"/>
          </a:p>
        </p:txBody>
      </p:sp>
      <p:sp>
        <p:nvSpPr>
          <p:cNvPr id="66563" name="Rectangle 2"/>
          <p:cNvSpPr>
            <a:spLocks noGrp="1" noRot="1" noChangeAspect="1" noChangeArrowheads="1" noTextEdit="1"/>
          </p:cNvSpPr>
          <p:nvPr>
            <p:ph type="sldImg"/>
          </p:nvPr>
        </p:nvSpPr>
        <p:spPr>
          <a:xfrm>
            <a:off x="652463" y="696913"/>
            <a:ext cx="5578475" cy="348615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74F7614-1342-494B-82AF-8B7138EA66A2}" type="slidenum">
              <a:rPr lang="en-US" smtClean="0"/>
              <a:pPr/>
              <a:t>28</a:t>
            </a:fld>
            <a:endParaRPr lang="en-US" dirty="0" smtClean="0"/>
          </a:p>
        </p:txBody>
      </p:sp>
      <p:sp>
        <p:nvSpPr>
          <p:cNvPr id="66563" name="Rectangle 2"/>
          <p:cNvSpPr>
            <a:spLocks noGrp="1" noRot="1" noChangeAspect="1" noChangeArrowheads="1" noTextEdit="1"/>
          </p:cNvSpPr>
          <p:nvPr>
            <p:ph type="sldImg"/>
          </p:nvPr>
        </p:nvSpPr>
        <p:spPr>
          <a:xfrm>
            <a:off x="652463" y="696913"/>
            <a:ext cx="5578475" cy="348615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74F7614-1342-494B-82AF-8B7138EA66A2}" type="slidenum">
              <a:rPr lang="en-US" smtClean="0"/>
              <a:pPr/>
              <a:t>29</a:t>
            </a:fld>
            <a:endParaRPr lang="en-US" dirty="0" smtClean="0"/>
          </a:p>
        </p:txBody>
      </p:sp>
      <p:sp>
        <p:nvSpPr>
          <p:cNvPr id="66563" name="Rectangle 2"/>
          <p:cNvSpPr>
            <a:spLocks noGrp="1" noRot="1" noChangeAspect="1" noChangeArrowheads="1" noTextEdit="1"/>
          </p:cNvSpPr>
          <p:nvPr>
            <p:ph type="sldImg"/>
          </p:nvPr>
        </p:nvSpPr>
        <p:spPr>
          <a:xfrm>
            <a:off x="652463" y="696913"/>
            <a:ext cx="5578475" cy="348615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AE717B3-8C40-49E0-B647-389FAC345D95}" type="slidenum">
              <a:rPr lang="en-US" smtClean="0"/>
              <a:pPr/>
              <a:t>3</a:t>
            </a:fld>
            <a:endParaRPr lang="en-US" dirty="0" smtClean="0"/>
          </a:p>
        </p:txBody>
      </p:sp>
      <p:sp>
        <p:nvSpPr>
          <p:cNvPr id="47107" name="Rectangle 2"/>
          <p:cNvSpPr>
            <a:spLocks noGrp="1" noRot="1" noChangeAspect="1" noChangeArrowheads="1" noTextEdit="1"/>
          </p:cNvSpPr>
          <p:nvPr>
            <p:ph type="sldImg"/>
          </p:nvPr>
        </p:nvSpPr>
        <p:spPr>
          <a:xfrm>
            <a:off x="652463" y="696913"/>
            <a:ext cx="5578475" cy="348615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74F7614-1342-494B-82AF-8B7138EA66A2}" type="slidenum">
              <a:rPr lang="en-US" smtClean="0"/>
              <a:pPr/>
              <a:t>30</a:t>
            </a:fld>
            <a:endParaRPr lang="en-US" dirty="0" smtClean="0"/>
          </a:p>
        </p:txBody>
      </p:sp>
      <p:sp>
        <p:nvSpPr>
          <p:cNvPr id="66563" name="Rectangle 2"/>
          <p:cNvSpPr>
            <a:spLocks noGrp="1" noRot="1" noChangeAspect="1" noChangeArrowheads="1" noTextEdit="1"/>
          </p:cNvSpPr>
          <p:nvPr>
            <p:ph type="sldImg"/>
          </p:nvPr>
        </p:nvSpPr>
        <p:spPr>
          <a:xfrm>
            <a:off x="652463" y="696913"/>
            <a:ext cx="5578475" cy="3486150"/>
          </a:xfrm>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306E434-8249-4879-841D-03247CF118AD}" type="slidenum">
              <a:rPr lang="en-US" smtClean="0"/>
              <a:pPr/>
              <a:t>31</a:t>
            </a:fld>
            <a:endParaRPr lang="en-US" dirty="0" smtClean="0"/>
          </a:p>
        </p:txBody>
      </p:sp>
      <p:sp>
        <p:nvSpPr>
          <p:cNvPr id="70659" name="Rectangle 2"/>
          <p:cNvSpPr>
            <a:spLocks noGrp="1" noRot="1" noChangeAspect="1" noChangeArrowheads="1" noTextEdit="1"/>
          </p:cNvSpPr>
          <p:nvPr>
            <p:ph type="sldImg"/>
          </p:nvPr>
        </p:nvSpPr>
        <p:spPr>
          <a:xfrm>
            <a:off x="652463" y="696913"/>
            <a:ext cx="5578475" cy="3486150"/>
          </a:xfrm>
          <a:ln/>
        </p:spPr>
      </p:sp>
      <p:sp>
        <p:nvSpPr>
          <p:cNvPr id="70660" name="Rectangle 3"/>
          <p:cNvSpPr>
            <a:spLocks noGrp="1" noChangeArrowheads="1"/>
          </p:cNvSpPr>
          <p:nvPr>
            <p:ph type="body" idx="1"/>
          </p:nvPr>
        </p:nvSpPr>
        <p:spPr>
          <a:noFill/>
          <a:ln/>
        </p:spPr>
        <p:txBody>
          <a:bodyPr/>
          <a:lstStyle/>
          <a:p>
            <a:pPr eaLnBrk="1" hangingPunct="1">
              <a:spcBef>
                <a:spcPct val="20000"/>
              </a:spcBef>
              <a:spcAft>
                <a:spcPct val="45000"/>
              </a:spcAft>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C9FE10-D4A9-4696-92CB-09A21583B602}" type="slidenum">
              <a:rPr lang="en-US" smtClean="0"/>
              <a:pPr/>
              <a:t>32</a:t>
            </a:fld>
            <a:endParaRPr lang="en-US" dirty="0" smtClean="0"/>
          </a:p>
        </p:txBody>
      </p:sp>
      <p:sp>
        <p:nvSpPr>
          <p:cNvPr id="69635" name="Rectangle 2"/>
          <p:cNvSpPr>
            <a:spLocks noGrp="1" noRot="1" noChangeAspect="1" noChangeArrowheads="1" noTextEdit="1"/>
          </p:cNvSpPr>
          <p:nvPr>
            <p:ph type="sldImg"/>
          </p:nvPr>
        </p:nvSpPr>
        <p:spPr>
          <a:xfrm>
            <a:off x="652463" y="696913"/>
            <a:ext cx="5578475" cy="3486150"/>
          </a:xfrm>
          <a:ln/>
        </p:spPr>
      </p:sp>
      <p:sp>
        <p:nvSpPr>
          <p:cNvPr id="696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71B91AB-3BF5-47E4-BCF7-FE2FB6EAE1BD}" type="slidenum">
              <a:rPr lang="en-US" smtClean="0"/>
              <a:pPr/>
              <a:t>33</a:t>
            </a:fld>
            <a:endParaRPr lang="en-US" dirty="0" smtClean="0"/>
          </a:p>
        </p:txBody>
      </p:sp>
      <p:sp>
        <p:nvSpPr>
          <p:cNvPr id="72707" name="Rectangle 2"/>
          <p:cNvSpPr>
            <a:spLocks noGrp="1" noRot="1" noChangeAspect="1" noChangeArrowheads="1" noTextEdit="1"/>
          </p:cNvSpPr>
          <p:nvPr>
            <p:ph type="sldImg"/>
          </p:nvPr>
        </p:nvSpPr>
        <p:spPr>
          <a:xfrm>
            <a:off x="652463" y="696913"/>
            <a:ext cx="5578475"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71B91AB-3BF5-47E4-BCF7-FE2FB6EAE1BD}" type="slidenum">
              <a:rPr lang="en-US" smtClean="0"/>
              <a:pPr/>
              <a:t>34</a:t>
            </a:fld>
            <a:endParaRPr lang="en-US" dirty="0" smtClean="0"/>
          </a:p>
        </p:txBody>
      </p:sp>
      <p:sp>
        <p:nvSpPr>
          <p:cNvPr id="72707" name="Rectangle 2"/>
          <p:cNvSpPr>
            <a:spLocks noGrp="1" noRot="1" noChangeAspect="1" noChangeArrowheads="1" noTextEdit="1"/>
          </p:cNvSpPr>
          <p:nvPr>
            <p:ph type="sldImg"/>
          </p:nvPr>
        </p:nvSpPr>
        <p:spPr>
          <a:xfrm>
            <a:off x="652463" y="696913"/>
            <a:ext cx="5578475"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80AC2FF-88F7-47A1-AF08-683E2B87150D}" type="slidenum">
              <a:rPr lang="en-US" smtClean="0"/>
              <a:pPr/>
              <a:t>35</a:t>
            </a:fld>
            <a:endParaRPr lang="en-US" dirty="0" smtClean="0"/>
          </a:p>
        </p:txBody>
      </p:sp>
      <p:sp>
        <p:nvSpPr>
          <p:cNvPr id="71683" name="Rectangle 2"/>
          <p:cNvSpPr>
            <a:spLocks noGrp="1" noRot="1" noChangeAspect="1" noChangeArrowheads="1" noTextEdit="1"/>
          </p:cNvSpPr>
          <p:nvPr>
            <p:ph type="sldImg"/>
          </p:nvPr>
        </p:nvSpPr>
        <p:spPr>
          <a:xfrm>
            <a:off x="652463" y="696913"/>
            <a:ext cx="5578475" cy="3486150"/>
          </a:xfrm>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80AC2FF-88F7-47A1-AF08-683E2B87150D}" type="slidenum">
              <a:rPr lang="en-US" smtClean="0"/>
              <a:pPr/>
              <a:t>36</a:t>
            </a:fld>
            <a:endParaRPr lang="en-US" dirty="0" smtClean="0"/>
          </a:p>
        </p:txBody>
      </p:sp>
      <p:sp>
        <p:nvSpPr>
          <p:cNvPr id="71683" name="Rectangle 2"/>
          <p:cNvSpPr>
            <a:spLocks noGrp="1" noRot="1" noChangeAspect="1" noChangeArrowheads="1" noTextEdit="1"/>
          </p:cNvSpPr>
          <p:nvPr>
            <p:ph type="sldImg"/>
          </p:nvPr>
        </p:nvSpPr>
        <p:spPr>
          <a:xfrm>
            <a:off x="652463" y="696913"/>
            <a:ext cx="5578475" cy="3486150"/>
          </a:xfrm>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CDFD948-64D2-4440-B81D-C976B6F20EDE}" type="slidenum">
              <a:rPr lang="en-US" smtClean="0"/>
              <a:pPr/>
              <a:t>37</a:t>
            </a:fld>
            <a:endParaRPr lang="en-US" dirty="0" smtClean="0"/>
          </a:p>
        </p:txBody>
      </p:sp>
      <p:sp>
        <p:nvSpPr>
          <p:cNvPr id="73731" name="Rectangle 2"/>
          <p:cNvSpPr>
            <a:spLocks noGrp="1" noRot="1" noChangeAspect="1" noChangeArrowheads="1" noTextEdit="1"/>
          </p:cNvSpPr>
          <p:nvPr>
            <p:ph type="sldImg"/>
          </p:nvPr>
        </p:nvSpPr>
        <p:spPr>
          <a:xfrm>
            <a:off x="652463" y="696913"/>
            <a:ext cx="5578475" cy="3486150"/>
          </a:xfrm>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CDFD948-64D2-4440-B81D-C976B6F20EDE}" type="slidenum">
              <a:rPr lang="en-US" smtClean="0"/>
              <a:pPr/>
              <a:t>38</a:t>
            </a:fld>
            <a:endParaRPr lang="en-US" dirty="0" smtClean="0"/>
          </a:p>
        </p:txBody>
      </p:sp>
      <p:sp>
        <p:nvSpPr>
          <p:cNvPr id="73731" name="Rectangle 2"/>
          <p:cNvSpPr>
            <a:spLocks noGrp="1" noRot="1" noChangeAspect="1" noChangeArrowheads="1" noTextEdit="1"/>
          </p:cNvSpPr>
          <p:nvPr>
            <p:ph type="sldImg"/>
          </p:nvPr>
        </p:nvSpPr>
        <p:spPr>
          <a:xfrm>
            <a:off x="652463" y="696913"/>
            <a:ext cx="5578475" cy="3486150"/>
          </a:xfrm>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36B1FB4-1483-43B2-A749-9A9BD94E1622}" type="slidenum">
              <a:rPr lang="en-US" smtClean="0"/>
              <a:pPr/>
              <a:t>39</a:t>
            </a:fld>
            <a:endParaRPr lang="en-US" smtClean="0"/>
          </a:p>
        </p:txBody>
      </p:sp>
      <p:sp>
        <p:nvSpPr>
          <p:cNvPr id="76803" name="Rectangle 2"/>
          <p:cNvSpPr>
            <a:spLocks noGrp="1" noRot="1" noChangeAspect="1" noChangeArrowheads="1" noTextEdit="1"/>
          </p:cNvSpPr>
          <p:nvPr>
            <p:ph type="sldImg"/>
          </p:nvPr>
        </p:nvSpPr>
        <p:spPr>
          <a:xfrm>
            <a:off x="652463" y="696913"/>
            <a:ext cx="5578475" cy="3486150"/>
          </a:xfrm>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AE717B3-8C40-49E0-B647-389FAC345D95}" type="slidenum">
              <a:rPr lang="en-US" smtClean="0"/>
              <a:pPr/>
              <a:t>4</a:t>
            </a:fld>
            <a:endParaRPr lang="en-US" dirty="0" smtClean="0"/>
          </a:p>
        </p:txBody>
      </p:sp>
      <p:sp>
        <p:nvSpPr>
          <p:cNvPr id="47107" name="Rectangle 2"/>
          <p:cNvSpPr>
            <a:spLocks noGrp="1" noRot="1" noChangeAspect="1" noChangeArrowheads="1" noTextEdit="1"/>
          </p:cNvSpPr>
          <p:nvPr>
            <p:ph type="sldImg"/>
          </p:nvPr>
        </p:nvSpPr>
        <p:spPr>
          <a:xfrm>
            <a:off x="652463" y="696913"/>
            <a:ext cx="5578475" cy="348615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57C2C0C-2448-4A67-A2E7-33726A8A9DD4}" type="slidenum">
              <a:rPr lang="en-US" smtClean="0"/>
              <a:pPr/>
              <a:t>40</a:t>
            </a:fld>
            <a:endParaRPr lang="en-US" smtClean="0"/>
          </a:p>
        </p:txBody>
      </p:sp>
      <p:sp>
        <p:nvSpPr>
          <p:cNvPr id="77827" name="Rectangle 2"/>
          <p:cNvSpPr>
            <a:spLocks noGrp="1" noRot="1" noChangeAspect="1" noChangeArrowheads="1" noTextEdit="1"/>
          </p:cNvSpPr>
          <p:nvPr>
            <p:ph type="sldImg"/>
          </p:nvPr>
        </p:nvSpPr>
        <p:spPr>
          <a:xfrm>
            <a:off x="652463" y="696913"/>
            <a:ext cx="5578475" cy="3486150"/>
          </a:xfrm>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D3EDD3E-3876-4245-88DE-E0F7C7173798}" type="slidenum">
              <a:rPr lang="en-US" smtClean="0"/>
              <a:pPr/>
              <a:t>41</a:t>
            </a:fld>
            <a:endParaRPr lang="en-US" smtClean="0"/>
          </a:p>
        </p:txBody>
      </p:sp>
      <p:sp>
        <p:nvSpPr>
          <p:cNvPr id="82947" name="Rectangle 2"/>
          <p:cNvSpPr>
            <a:spLocks noGrp="1" noChangeArrowheads="1"/>
          </p:cNvSpPr>
          <p:nvPr>
            <p:ph type="body" idx="1"/>
          </p:nvPr>
        </p:nvSpPr>
        <p:spPr>
          <a:xfrm>
            <a:off x="688975" y="465138"/>
            <a:ext cx="5503863" cy="8061325"/>
          </a:xfrm>
          <a:noFill/>
          <a:ln/>
        </p:spPr>
        <p:txBody>
          <a:bodyPr/>
          <a:lstStyle/>
          <a:p>
            <a:pPr eaLnBrk="1" hangingPunct="1"/>
            <a:endParaRPr lang="en-US"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D3EDD3E-3876-4245-88DE-E0F7C7173798}" type="slidenum">
              <a:rPr lang="en-US" smtClean="0"/>
              <a:pPr/>
              <a:t>42</a:t>
            </a:fld>
            <a:endParaRPr lang="en-US" smtClean="0"/>
          </a:p>
        </p:txBody>
      </p:sp>
      <p:sp>
        <p:nvSpPr>
          <p:cNvPr id="82947" name="Rectangle 2"/>
          <p:cNvSpPr>
            <a:spLocks noGrp="1" noChangeArrowheads="1"/>
          </p:cNvSpPr>
          <p:nvPr>
            <p:ph type="body" idx="1"/>
          </p:nvPr>
        </p:nvSpPr>
        <p:spPr>
          <a:xfrm>
            <a:off x="688975" y="465138"/>
            <a:ext cx="5503863" cy="8061325"/>
          </a:xfrm>
          <a:noFill/>
          <a:ln/>
        </p:spPr>
        <p:txBody>
          <a:bodyPr/>
          <a:lstStyle/>
          <a:p>
            <a:pPr eaLnBrk="1" hangingPunct="1"/>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AE717B3-8C40-49E0-B647-389FAC345D95}" type="slidenum">
              <a:rPr lang="en-US" smtClean="0"/>
              <a:pPr/>
              <a:t>5</a:t>
            </a:fld>
            <a:endParaRPr lang="en-US" dirty="0" smtClean="0"/>
          </a:p>
        </p:txBody>
      </p:sp>
      <p:sp>
        <p:nvSpPr>
          <p:cNvPr id="47107" name="Rectangle 2"/>
          <p:cNvSpPr>
            <a:spLocks noGrp="1" noRot="1" noChangeAspect="1" noChangeArrowheads="1" noTextEdit="1"/>
          </p:cNvSpPr>
          <p:nvPr>
            <p:ph type="sldImg"/>
          </p:nvPr>
        </p:nvSpPr>
        <p:spPr>
          <a:xfrm>
            <a:off x="652463" y="696913"/>
            <a:ext cx="5578475" cy="348615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F5CC3E1-F4A9-4ED6-81DA-F5C0A8D5869C}" type="slidenum">
              <a:rPr lang="en-US" smtClean="0"/>
              <a:pPr/>
              <a:t>6</a:t>
            </a:fld>
            <a:endParaRPr lang="en-US" dirty="0" smtClean="0"/>
          </a:p>
        </p:txBody>
      </p:sp>
      <p:sp>
        <p:nvSpPr>
          <p:cNvPr id="48131" name="Rectangle 2"/>
          <p:cNvSpPr>
            <a:spLocks noGrp="1" noRot="1" noChangeAspect="1" noChangeArrowheads="1" noTextEdit="1"/>
          </p:cNvSpPr>
          <p:nvPr>
            <p:ph type="sldImg"/>
          </p:nvPr>
        </p:nvSpPr>
        <p:spPr>
          <a:xfrm>
            <a:off x="652463" y="696913"/>
            <a:ext cx="5578475" cy="3486150"/>
          </a:xfrm>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F1F610B-D1AA-424E-9C3B-04800EB58B32}" type="slidenum">
              <a:rPr lang="en-US" smtClean="0"/>
              <a:pPr/>
              <a:t>7</a:t>
            </a:fld>
            <a:endParaRPr lang="en-US" dirty="0" smtClean="0"/>
          </a:p>
        </p:txBody>
      </p:sp>
      <p:sp>
        <p:nvSpPr>
          <p:cNvPr id="49155" name="Rectangle 2"/>
          <p:cNvSpPr>
            <a:spLocks noGrp="1" noRot="1" noChangeAspect="1" noChangeArrowheads="1" noTextEdit="1"/>
          </p:cNvSpPr>
          <p:nvPr>
            <p:ph type="sldImg"/>
          </p:nvPr>
        </p:nvSpPr>
        <p:spPr>
          <a:xfrm>
            <a:off x="652463" y="696913"/>
            <a:ext cx="5578475" cy="3486150"/>
          </a:xfrm>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DD8400-86B1-465A-95DC-553127B3BABC}" type="slidenum">
              <a:rPr lang="en-US" smtClean="0"/>
              <a:pPr/>
              <a:t>8</a:t>
            </a:fld>
            <a:endParaRPr lang="en-US" dirty="0" smtClean="0"/>
          </a:p>
        </p:txBody>
      </p:sp>
      <p:sp>
        <p:nvSpPr>
          <p:cNvPr id="50179" name="Rectangle 2"/>
          <p:cNvSpPr>
            <a:spLocks noGrp="1" noRot="1" noChangeAspect="1" noChangeArrowheads="1" noTextEdit="1"/>
          </p:cNvSpPr>
          <p:nvPr>
            <p:ph type="sldImg"/>
          </p:nvPr>
        </p:nvSpPr>
        <p:spPr>
          <a:xfrm>
            <a:off x="652463" y="696913"/>
            <a:ext cx="5578475" cy="3486150"/>
          </a:xfrm>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5298D42-993A-4B4E-B06E-7B6C1D89A369}" type="slidenum">
              <a:rPr lang="en-US" smtClean="0"/>
              <a:pPr/>
              <a:t>9</a:t>
            </a:fld>
            <a:endParaRPr lang="en-US" dirty="0" smtClean="0"/>
          </a:p>
        </p:txBody>
      </p:sp>
      <p:sp>
        <p:nvSpPr>
          <p:cNvPr id="51203" name="Rectangle 2"/>
          <p:cNvSpPr>
            <a:spLocks noGrp="1" noRot="1" noChangeAspect="1" noChangeArrowheads="1" noTextEdit="1"/>
          </p:cNvSpPr>
          <p:nvPr>
            <p:ph type="sldImg"/>
          </p:nvPr>
        </p:nvSpPr>
        <p:spPr>
          <a:xfrm>
            <a:off x="652463" y="696913"/>
            <a:ext cx="5578475" cy="3486150"/>
          </a:xfrm>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92125" y="2621139"/>
            <a:ext cx="8197850" cy="0"/>
          </a:xfrm>
          <a:prstGeom prst="line">
            <a:avLst/>
          </a:prstGeom>
          <a:noFill/>
          <a:ln w="38100">
            <a:solidFill>
              <a:srgbClr val="000000"/>
            </a:solidFill>
            <a:round/>
            <a:headEnd/>
            <a:tailEnd/>
          </a:ln>
          <a:effectLst/>
        </p:spPr>
        <p:txBody>
          <a:bodyPr/>
          <a:lstStyle/>
          <a:p>
            <a:pPr>
              <a:defRPr/>
            </a:pPr>
            <a:endParaRPr lang="en-US"/>
          </a:p>
        </p:txBody>
      </p:sp>
      <p:sp>
        <p:nvSpPr>
          <p:cNvPr id="5" name="Line 9"/>
          <p:cNvSpPr>
            <a:spLocks noChangeShapeType="1"/>
          </p:cNvSpPr>
          <p:nvPr userDrawn="1"/>
        </p:nvSpPr>
        <p:spPr bwMode="auto">
          <a:xfrm>
            <a:off x="473075" y="2605264"/>
            <a:ext cx="8197850" cy="0"/>
          </a:xfrm>
          <a:prstGeom prst="line">
            <a:avLst/>
          </a:prstGeom>
          <a:noFill/>
          <a:ln w="38100">
            <a:solidFill>
              <a:schemeClr val="tx1"/>
            </a:solidFill>
            <a:round/>
            <a:headEnd/>
            <a:tailEnd/>
          </a:ln>
          <a:effectLst/>
        </p:spPr>
        <p:txBody>
          <a:bodyPr/>
          <a:lstStyle/>
          <a:p>
            <a:pPr>
              <a:defRPr/>
            </a:pPr>
            <a:endParaRPr lang="en-US"/>
          </a:p>
        </p:txBody>
      </p:sp>
      <p:sp>
        <p:nvSpPr>
          <p:cNvPr id="4098" name="Rectangle 2"/>
          <p:cNvSpPr>
            <a:spLocks noGrp="1" noChangeArrowheads="1"/>
          </p:cNvSpPr>
          <p:nvPr>
            <p:ph type="ctrTitle"/>
          </p:nvPr>
        </p:nvSpPr>
        <p:spPr>
          <a:xfrm>
            <a:off x="322263" y="1276616"/>
            <a:ext cx="7772400" cy="1225021"/>
          </a:xfrm>
        </p:spPr>
        <p:txBody>
          <a:bodyPr anchor="b"/>
          <a:lstStyle>
            <a:lvl1pPr>
              <a:defRPr sz="4400">
                <a:solidFill>
                  <a:schemeClr val="tx1"/>
                </a:solidFill>
                <a:effectLst>
                  <a:outerShdw blurRad="38100" dist="38100" dir="2700000" algn="tl">
                    <a:srgbClr val="000000"/>
                  </a:outerShdw>
                </a:effectLst>
              </a:defRPr>
            </a:lvl1pPr>
          </a:lstStyle>
          <a:p>
            <a:r>
              <a:rPr lang="en-US"/>
              <a:t>Click to edit Master title style</a:t>
            </a:r>
          </a:p>
        </p:txBody>
      </p:sp>
      <p:sp>
        <p:nvSpPr>
          <p:cNvPr id="4099" name="Rectangle 3"/>
          <p:cNvSpPr>
            <a:spLocks noGrp="1" noChangeArrowheads="1"/>
          </p:cNvSpPr>
          <p:nvPr>
            <p:ph type="subTitle" idx="1"/>
          </p:nvPr>
        </p:nvSpPr>
        <p:spPr>
          <a:xfrm>
            <a:off x="322263" y="2730500"/>
            <a:ext cx="6400800" cy="1460500"/>
          </a:xfrm>
        </p:spPr>
        <p:txBody>
          <a:bodyPr/>
          <a:lstStyle>
            <a:lvl1pPr marL="0" indent="0">
              <a:defRPr sz="3200">
                <a:solidFill>
                  <a:srgbClr val="FFCC00"/>
                </a:solidFill>
              </a:defRPr>
            </a:lvl1pPr>
          </a:lstStyle>
          <a:p>
            <a:r>
              <a:rPr lang="en-US"/>
              <a:t>Click to edit Master subtitle style</a:t>
            </a:r>
          </a:p>
        </p:txBody>
      </p:sp>
      <p:sp>
        <p:nvSpPr>
          <p:cNvPr id="6" name="Rectangle 4"/>
          <p:cNvSpPr>
            <a:spLocks noGrp="1" noChangeArrowheads="1"/>
          </p:cNvSpPr>
          <p:nvPr>
            <p:ph type="dt" sz="half" idx="10"/>
          </p:nvPr>
        </p:nvSpPr>
        <p:spPr bwMode="auto">
          <a:xfrm>
            <a:off x="457200" y="5205237"/>
            <a:ext cx="2133600" cy="396874"/>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defRPr b="0"/>
            </a:lvl1pPr>
          </a:lstStyle>
          <a:p>
            <a:pPr>
              <a:defRPr/>
            </a:pPr>
            <a:endParaRPr lang="en-US"/>
          </a:p>
        </p:txBody>
      </p:sp>
      <p:sp>
        <p:nvSpPr>
          <p:cNvPr id="7" name="Rectangle 5"/>
          <p:cNvSpPr>
            <a:spLocks noGrp="1" noChangeArrowheads="1"/>
          </p:cNvSpPr>
          <p:nvPr>
            <p:ph type="ftr" sz="quarter" idx="11"/>
          </p:nvPr>
        </p:nvSpPr>
        <p:spPr>
          <a:xfrm>
            <a:off x="3124200" y="5199944"/>
            <a:ext cx="2895600" cy="396876"/>
          </a:xfrm>
        </p:spPr>
        <p:txBody>
          <a:bodyPr anchor="b" anchorCtr="1"/>
          <a:lstStyle>
            <a:lvl1pPr algn="ctr">
              <a:defRPr sz="1800">
                <a:solidFill>
                  <a:schemeClr val="tx1"/>
                </a:solidFill>
              </a:defRPr>
            </a:lvl1pPr>
          </a:lstStyle>
          <a:p>
            <a:pPr>
              <a:defRPr/>
            </a:pPr>
            <a:r>
              <a:rPr lang="en-US"/>
              <a:t>Get up to speed with the 2007 Office system</a:t>
            </a:r>
          </a:p>
        </p:txBody>
      </p:sp>
      <p:sp>
        <p:nvSpPr>
          <p:cNvPr id="8" name="Rectangle 6"/>
          <p:cNvSpPr>
            <a:spLocks noGrp="1" noChangeArrowheads="1"/>
          </p:cNvSpPr>
          <p:nvPr>
            <p:ph type="sldNum" sz="quarter" idx="12"/>
          </p:nvPr>
        </p:nvSpPr>
        <p:spPr bwMode="auto">
          <a:xfrm>
            <a:off x="6553200" y="5205237"/>
            <a:ext cx="2133600" cy="396874"/>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r">
              <a:defRPr b="0"/>
            </a:lvl1pPr>
          </a:lstStyle>
          <a:p>
            <a:pPr>
              <a:defRPr/>
            </a:pPr>
            <a:fld id="{19E26A9A-629D-45D9-B344-A747D185B287}" type="slidenum">
              <a:rPr lang="en-US"/>
              <a:pPr>
                <a:defRPr/>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5" y="60855"/>
            <a:ext cx="2141537" cy="48921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60855"/>
            <a:ext cx="6273800" cy="48921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60854"/>
            <a:ext cx="8229600" cy="508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762000"/>
            <a:ext cx="413861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762000"/>
            <a:ext cx="4140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60854"/>
            <a:ext cx="8229600" cy="508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762000"/>
            <a:ext cx="413861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762000"/>
            <a:ext cx="4140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762000"/>
            <a:ext cx="41386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762000"/>
            <a:ext cx="4140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Get up to speed with the 2007 Office system</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screen"/>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
            <a:ext cx="9144000" cy="548570"/>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defRPr/>
            </a:pPr>
            <a:endParaRPr lang="en-US" sz="2400" b="0">
              <a:solidFill>
                <a:schemeClr val="tx2"/>
              </a:solidFill>
            </a:endParaRPr>
          </a:p>
        </p:txBody>
      </p:sp>
      <p:sp>
        <p:nvSpPr>
          <p:cNvPr id="3075" name="Rectangle 3"/>
          <p:cNvSpPr>
            <a:spLocks noChangeArrowheads="1"/>
          </p:cNvSpPr>
          <p:nvPr/>
        </p:nvSpPr>
        <p:spPr bwMode="auto">
          <a:xfrm>
            <a:off x="0" y="5168195"/>
            <a:ext cx="9144000" cy="546806"/>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defRPr/>
            </a:pPr>
            <a:endParaRPr lang="en-US" sz="2400" b="0">
              <a:solidFill>
                <a:schemeClr val="tx2"/>
              </a:solidFill>
            </a:endParaRPr>
          </a:p>
        </p:txBody>
      </p:sp>
      <p:sp>
        <p:nvSpPr>
          <p:cNvPr id="3076" name="Rectangle 4"/>
          <p:cNvSpPr>
            <a:spLocks noGrp="1" noChangeArrowheads="1"/>
          </p:cNvSpPr>
          <p:nvPr>
            <p:ph type="body" idx="1"/>
          </p:nvPr>
        </p:nvSpPr>
        <p:spPr bwMode="auto">
          <a:xfrm>
            <a:off x="350838" y="762000"/>
            <a:ext cx="8431212"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title"/>
          </p:nvPr>
        </p:nvSpPr>
        <p:spPr bwMode="auto">
          <a:xfrm>
            <a:off x="214313" y="61737"/>
            <a:ext cx="82296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ftr" sz="quarter" idx="3"/>
          </p:nvPr>
        </p:nvSpPr>
        <p:spPr bwMode="auto">
          <a:xfrm>
            <a:off x="6556376" y="5168195"/>
            <a:ext cx="2587625" cy="546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600" b="0">
                <a:solidFill>
                  <a:srgbClr val="6A7F10"/>
                </a:solidFill>
              </a:defRPr>
            </a:lvl1pPr>
          </a:lstStyle>
          <a:p>
            <a:pPr>
              <a:defRPr/>
            </a:pPr>
            <a:r>
              <a:rPr lang="en-US"/>
              <a:t>Get up to speed with the 2007 Office system</a:t>
            </a:r>
          </a:p>
        </p:txBody>
      </p:sp>
      <p:pic>
        <p:nvPicPr>
          <p:cNvPr id="4103" name="Picture 9" descr="psulogo_horiz_msword"/>
          <p:cNvPicPr>
            <a:picLocks noChangeAspect="1" noChangeArrowheads="1"/>
          </p:cNvPicPr>
          <p:nvPr userDrawn="1"/>
        </p:nvPicPr>
        <p:blipFill>
          <a:blip r:embed="rId16" cstate="screen"/>
          <a:srcRect/>
          <a:stretch>
            <a:fillRect/>
          </a:stretch>
        </p:blipFill>
        <p:spPr bwMode="auto">
          <a:xfrm>
            <a:off x="114300" y="5263445"/>
            <a:ext cx="2185988" cy="363361"/>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med">
    <p:wipe dir="d"/>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rgbClr val="6A7F10"/>
          </a:solidFill>
          <a:latin typeface="+mj-lt"/>
          <a:ea typeface="+mj-ea"/>
          <a:cs typeface="+mj-cs"/>
        </a:defRPr>
      </a:lvl1pPr>
      <a:lvl2pPr algn="l" rtl="0" eaLnBrk="0" fontAlgn="base" hangingPunct="0">
        <a:spcBef>
          <a:spcPct val="0"/>
        </a:spcBef>
        <a:spcAft>
          <a:spcPct val="0"/>
        </a:spcAft>
        <a:defRPr sz="3200">
          <a:solidFill>
            <a:srgbClr val="6A7F10"/>
          </a:solidFill>
          <a:latin typeface="Arial" charset="0"/>
        </a:defRPr>
      </a:lvl2pPr>
      <a:lvl3pPr algn="l" rtl="0" eaLnBrk="0" fontAlgn="base" hangingPunct="0">
        <a:spcBef>
          <a:spcPct val="0"/>
        </a:spcBef>
        <a:spcAft>
          <a:spcPct val="0"/>
        </a:spcAft>
        <a:defRPr sz="3200">
          <a:solidFill>
            <a:srgbClr val="6A7F10"/>
          </a:solidFill>
          <a:latin typeface="Arial" charset="0"/>
        </a:defRPr>
      </a:lvl3pPr>
      <a:lvl4pPr algn="l" rtl="0" eaLnBrk="0" fontAlgn="base" hangingPunct="0">
        <a:spcBef>
          <a:spcPct val="0"/>
        </a:spcBef>
        <a:spcAft>
          <a:spcPct val="0"/>
        </a:spcAft>
        <a:defRPr sz="3200">
          <a:solidFill>
            <a:srgbClr val="6A7F10"/>
          </a:solidFill>
          <a:latin typeface="Arial" charset="0"/>
        </a:defRPr>
      </a:lvl4pPr>
      <a:lvl5pPr algn="l" rtl="0" eaLnBrk="0" fontAlgn="base" hangingPunct="0">
        <a:spcBef>
          <a:spcPct val="0"/>
        </a:spcBef>
        <a:spcAft>
          <a:spcPct val="0"/>
        </a:spcAft>
        <a:defRPr sz="3200">
          <a:solidFill>
            <a:srgbClr val="6A7F10"/>
          </a:solidFill>
          <a:latin typeface="Arial" charset="0"/>
        </a:defRPr>
      </a:lvl5pPr>
      <a:lvl6pPr marL="457200" algn="l" rtl="0" fontAlgn="base">
        <a:spcBef>
          <a:spcPct val="0"/>
        </a:spcBef>
        <a:spcAft>
          <a:spcPct val="0"/>
        </a:spcAft>
        <a:defRPr sz="3200">
          <a:solidFill>
            <a:srgbClr val="6A7F10"/>
          </a:solidFill>
          <a:latin typeface="Arial" charset="0"/>
        </a:defRPr>
      </a:lvl6pPr>
      <a:lvl7pPr marL="914400" algn="l" rtl="0" fontAlgn="base">
        <a:spcBef>
          <a:spcPct val="0"/>
        </a:spcBef>
        <a:spcAft>
          <a:spcPct val="0"/>
        </a:spcAft>
        <a:defRPr sz="3200">
          <a:solidFill>
            <a:srgbClr val="6A7F10"/>
          </a:solidFill>
          <a:latin typeface="Arial" charset="0"/>
        </a:defRPr>
      </a:lvl7pPr>
      <a:lvl8pPr marL="1371600" algn="l" rtl="0" fontAlgn="base">
        <a:spcBef>
          <a:spcPct val="0"/>
        </a:spcBef>
        <a:spcAft>
          <a:spcPct val="0"/>
        </a:spcAft>
        <a:defRPr sz="3200">
          <a:solidFill>
            <a:srgbClr val="6A7F10"/>
          </a:solidFill>
          <a:latin typeface="Arial" charset="0"/>
        </a:defRPr>
      </a:lvl8pPr>
      <a:lvl9pPr marL="1828800" algn="l" rtl="0" fontAlgn="base">
        <a:spcBef>
          <a:spcPct val="0"/>
        </a:spcBef>
        <a:spcAft>
          <a:spcPct val="0"/>
        </a:spcAft>
        <a:defRPr sz="3200">
          <a:solidFill>
            <a:srgbClr val="6A7F10"/>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defRPr>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defRPr sz="1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defRPr sz="1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defRPr sz="1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defRPr sz="1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defRPr sz="1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gif"/></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98463" y="1213556"/>
            <a:ext cx="6919912" cy="1224139"/>
          </a:xfrm>
        </p:spPr>
        <p:txBody>
          <a:bodyPr/>
          <a:lstStyle/>
          <a:p>
            <a:pPr eaLnBrk="1" hangingPunct="1">
              <a:defRPr/>
            </a:pPr>
            <a:r>
              <a:rPr lang="en-US" b="1" dirty="0" smtClean="0">
                <a:cs typeface="Tahoma" pitchFamily="34" charset="0"/>
              </a:rPr>
              <a:t>Standardization in Classroom Technology</a:t>
            </a:r>
          </a:p>
        </p:txBody>
      </p:sp>
      <p:sp>
        <p:nvSpPr>
          <p:cNvPr id="8195" name="Rectangle 3"/>
          <p:cNvSpPr>
            <a:spLocks noGrp="1" noChangeArrowheads="1"/>
          </p:cNvSpPr>
          <p:nvPr>
            <p:ph type="subTitle" idx="1"/>
          </p:nvPr>
        </p:nvSpPr>
        <p:spPr>
          <a:xfrm>
            <a:off x="398463" y="2730500"/>
            <a:ext cx="6450012" cy="2024944"/>
          </a:xfrm>
        </p:spPr>
        <p:txBody>
          <a:bodyPr/>
          <a:lstStyle/>
          <a:p>
            <a:pPr eaLnBrk="1" hangingPunct="1">
              <a:defRPr/>
            </a:pPr>
            <a:r>
              <a:rPr lang="en-US" sz="1800" dirty="0" smtClean="0">
                <a:cs typeface="Tahoma" pitchFamily="34" charset="0"/>
              </a:rPr>
              <a:t>Presented by Mark Walker</a:t>
            </a:r>
          </a:p>
          <a:p>
            <a:pPr eaLnBrk="1" hangingPunct="1">
              <a:defRPr/>
            </a:pPr>
            <a:r>
              <a:rPr lang="en-US" sz="1800" dirty="0" smtClean="0">
                <a:cs typeface="Tahoma" pitchFamily="34" charset="0"/>
              </a:rPr>
              <a:t>Technology Classrooms and Labs Manager</a:t>
            </a:r>
          </a:p>
          <a:p>
            <a:pPr eaLnBrk="1" hangingPunct="1">
              <a:defRPr/>
            </a:pPr>
            <a:r>
              <a:rPr lang="en-US" sz="1800" dirty="0" smtClean="0">
                <a:cs typeface="Tahoma" pitchFamily="34" charset="0"/>
              </a:rPr>
              <a:t>Portland State University</a:t>
            </a:r>
          </a:p>
        </p:txBody>
      </p:sp>
      <p:sp>
        <p:nvSpPr>
          <p:cNvPr id="6" name="TextBox 5"/>
          <p:cNvSpPr txBox="1"/>
          <p:nvPr/>
        </p:nvSpPr>
        <p:spPr>
          <a:xfrm>
            <a:off x="245985" y="4906664"/>
            <a:ext cx="5084965" cy="923330"/>
          </a:xfrm>
          <a:prstGeom prst="rect">
            <a:avLst/>
          </a:prstGeom>
          <a:noFill/>
        </p:spPr>
        <p:txBody>
          <a:bodyPr wrap="square" rtlCol="0">
            <a:spAutoFit/>
          </a:bodyPr>
          <a:lstStyle/>
          <a:p>
            <a:r>
              <a:rPr lang="en-US" b="0" dirty="0" smtClean="0"/>
              <a:t>Northwest College and University Council for Management of Educational Technology</a:t>
            </a:r>
          </a:p>
          <a:p>
            <a:endParaRPr lang="en-US" dirty="0"/>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500"/>
                                        <p:tgtEl>
                                          <p:spTgt spid="819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slide(fromTop)">
                                      <p:cBhvr>
                                        <p:cTn id="10" dur="500"/>
                                        <p:tgtEl>
                                          <p:spTgt spid="8195">
                                            <p:txEl>
                                              <p:pRg st="0" end="0"/>
                                            </p:txEl>
                                          </p:spTgt>
                                        </p:tgtEl>
                                      </p:cBhvr>
                                    </p:animEffect>
                                  </p:childTnLst>
                                </p:cTn>
                              </p:par>
                            </p:childTnLst>
                          </p:cTn>
                        </p:par>
                        <p:par>
                          <p:cTn id="11" fill="hold">
                            <p:stCondLst>
                              <p:cond delay="500"/>
                            </p:stCondLst>
                            <p:childTnLst>
                              <p:par>
                                <p:cTn id="12" presetID="12" presetClass="entr" presetSubtype="1" fill="hold" grpId="0" nodeType="afterEffect">
                                  <p:stCondLst>
                                    <p:cond delay="100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slide(fromTop)">
                                      <p:cBhvr>
                                        <p:cTn id="14" dur="500"/>
                                        <p:tgtEl>
                                          <p:spTgt spid="8195">
                                            <p:txEl>
                                              <p:pRg st="1" end="1"/>
                                            </p:txEl>
                                          </p:spTgt>
                                        </p:tgtEl>
                                      </p:cBhvr>
                                    </p:animEffect>
                                  </p:childTnLst>
                                </p:cTn>
                              </p:par>
                            </p:childTnLst>
                          </p:cTn>
                        </p:par>
                        <p:par>
                          <p:cTn id="15" fill="hold">
                            <p:stCondLst>
                              <p:cond delay="2000"/>
                            </p:stCondLst>
                            <p:childTnLst>
                              <p:par>
                                <p:cTn id="16" presetID="12" presetClass="entr" presetSubtype="1" fill="hold" grpId="0" nodeType="afterEffect">
                                  <p:stCondLst>
                                    <p:cond delay="100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slide(fromTop)">
                                      <p:cBhvr>
                                        <p:cTn id="18"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a:noFill/>
        </p:spPr>
        <p:txBody>
          <a:bodyPr/>
          <a:lstStyle/>
          <a:p>
            <a:r>
              <a:rPr lang="en-US" dirty="0" smtClean="0"/>
              <a:t>Standardization in Classroom Technology</a:t>
            </a:r>
          </a:p>
        </p:txBody>
      </p:sp>
      <p:sp>
        <p:nvSpPr>
          <p:cNvPr id="13315" name="Rectangle 2"/>
          <p:cNvSpPr>
            <a:spLocks noGrp="1" noChangeArrowheads="1"/>
          </p:cNvSpPr>
          <p:nvPr>
            <p:ph type="title"/>
          </p:nvPr>
        </p:nvSpPr>
        <p:spPr>
          <a:xfrm>
            <a:off x="222250" y="52917"/>
            <a:ext cx="8904288" cy="511528"/>
          </a:xfrm>
        </p:spPr>
        <p:txBody>
          <a:bodyPr/>
          <a:lstStyle/>
          <a:p>
            <a:pPr eaLnBrk="1" hangingPunct="1"/>
            <a:r>
              <a:rPr lang="en-US" dirty="0" smtClean="0"/>
              <a:t>The Levels: Level 2</a:t>
            </a:r>
          </a:p>
        </p:txBody>
      </p:sp>
      <p:sp>
        <p:nvSpPr>
          <p:cNvPr id="31747" name="Rectangle 3"/>
          <p:cNvSpPr>
            <a:spLocks noChangeArrowheads="1"/>
          </p:cNvSpPr>
          <p:nvPr/>
        </p:nvSpPr>
        <p:spPr bwMode="auto">
          <a:xfrm>
            <a:off x="6119813" y="710849"/>
            <a:ext cx="2778202" cy="2483963"/>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Extron System 7 SC</a:t>
            </a:r>
          </a:p>
          <a:p>
            <a:pPr>
              <a:spcBef>
                <a:spcPct val="20000"/>
              </a:spcBef>
              <a:spcAft>
                <a:spcPct val="75000"/>
              </a:spcAft>
              <a:defRPr/>
            </a:pPr>
            <a:r>
              <a:rPr lang="en-US" sz="2000" b="0" dirty="0" smtClean="0">
                <a:effectLst>
                  <a:outerShdw blurRad="38100" dist="38100" dir="2700000" algn="tl">
                    <a:srgbClr val="000000"/>
                  </a:outerShdw>
                </a:effectLst>
              </a:rPr>
              <a:t>Resident PC, DVD/VCR, and (sometimes) a Document Camera</a:t>
            </a:r>
          </a:p>
          <a:p>
            <a:pPr>
              <a:spcBef>
                <a:spcPct val="20000"/>
              </a:spcBef>
              <a:spcAft>
                <a:spcPct val="75000"/>
              </a:spcAft>
              <a:defRPr/>
            </a:pPr>
            <a:endParaRPr lang="en-US" sz="2000" b="0" dirty="0">
              <a:effectLst>
                <a:outerShdw blurRad="38100" dist="38100" dir="2700000" algn="tl">
                  <a:srgbClr val="000000"/>
                </a:outerShdw>
              </a:effectLst>
            </a:endParaRPr>
          </a:p>
        </p:txBody>
      </p:sp>
      <p:sp>
        <p:nvSpPr>
          <p:cNvPr id="13317" name="Line 7"/>
          <p:cNvSpPr>
            <a:spLocks noChangeShapeType="1"/>
          </p:cNvSpPr>
          <p:nvPr/>
        </p:nvSpPr>
        <p:spPr bwMode="auto">
          <a:xfrm>
            <a:off x="321880" y="3279139"/>
            <a:ext cx="8413750" cy="0"/>
          </a:xfrm>
          <a:prstGeom prst="line">
            <a:avLst/>
          </a:prstGeom>
          <a:noFill/>
          <a:ln w="12700">
            <a:solidFill>
              <a:schemeClr val="tx1"/>
            </a:solidFill>
            <a:round/>
            <a:headEnd/>
            <a:tailEnd/>
          </a:ln>
        </p:spPr>
        <p:txBody>
          <a:bodyPr/>
          <a:lstStyle/>
          <a:p>
            <a:endParaRPr lang="en-US" dirty="0"/>
          </a:p>
        </p:txBody>
      </p:sp>
      <p:sp>
        <p:nvSpPr>
          <p:cNvPr id="8" name="Content Placeholder 7"/>
          <p:cNvSpPr>
            <a:spLocks noGrp="1"/>
          </p:cNvSpPr>
          <p:nvPr>
            <p:ph sz="half" idx="1"/>
          </p:nvPr>
        </p:nvSpPr>
        <p:spPr/>
        <p:txBody>
          <a:bodyPr/>
          <a:lstStyle/>
          <a:p>
            <a:endParaRPr lang="en-US" dirty="0"/>
          </a:p>
        </p:txBody>
      </p:sp>
      <p:pic>
        <p:nvPicPr>
          <p:cNvPr id="13320" name="Picture 8" descr="H:\NW Met\NWMet\NWMet2011 025.jpg"/>
          <p:cNvPicPr>
            <a:picLocks noChangeAspect="1" noChangeArrowheads="1"/>
          </p:cNvPicPr>
          <p:nvPr/>
        </p:nvPicPr>
        <p:blipFill>
          <a:blip r:embed="rId3" cstate="screen"/>
          <a:srcRect/>
          <a:stretch>
            <a:fillRect/>
          </a:stretch>
        </p:blipFill>
        <p:spPr bwMode="auto">
          <a:xfrm>
            <a:off x="94195" y="580650"/>
            <a:ext cx="5464440" cy="4554066"/>
          </a:xfrm>
          <a:prstGeom prst="rect">
            <a:avLst/>
          </a:prstGeom>
          <a:noFill/>
        </p:spPr>
      </p:pic>
      <p:sp>
        <p:nvSpPr>
          <p:cNvPr id="10" name="Rectangle 9"/>
          <p:cNvSpPr/>
          <p:nvPr/>
        </p:nvSpPr>
        <p:spPr bwMode="auto">
          <a:xfrm>
            <a:off x="6165795" y="3532122"/>
            <a:ext cx="2428640" cy="13492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spcAft>
                <a:spcPct val="75000"/>
              </a:spcAft>
              <a:defRPr/>
            </a:pPr>
            <a:r>
              <a:rPr lang="en-US" b="0" dirty="0">
                <a:effectLst>
                  <a:outerShdw blurRad="38100" dist="38100" dir="2700000" algn="tl">
                    <a:srgbClr val="000000"/>
                  </a:outerShdw>
                </a:effectLst>
              </a:rPr>
              <a:t>Press and hold “Display Power” for </a:t>
            </a:r>
            <a:r>
              <a:rPr lang="en-US" b="0" dirty="0" smtClean="0">
                <a:effectLst>
                  <a:outerShdw blurRad="38100" dist="38100" dir="2700000" algn="tl">
                    <a:srgbClr val="000000"/>
                  </a:outerShdw>
                </a:effectLst>
              </a:rPr>
              <a:t>two </a:t>
            </a:r>
            <a:r>
              <a:rPr lang="en-US" b="0" dirty="0">
                <a:effectLst>
                  <a:outerShdw blurRad="38100" dist="38100" dir="2700000" algn="tl">
                    <a:srgbClr val="000000"/>
                  </a:outerShdw>
                </a:effectLst>
              </a:rPr>
              <a:t>seconds to turn off/on projector</a:t>
            </a:r>
          </a:p>
        </p:txBody>
      </p:sp>
      <p:pic>
        <p:nvPicPr>
          <p:cNvPr id="53249" name="Picture 1" descr="C:\Documents and Settings\walkerm\Desktop\nwmet_logo_605 (1).gif"/>
          <p:cNvPicPr>
            <a:picLocks noChangeAspect="1" noChangeArrowheads="1"/>
          </p:cNvPicPr>
          <p:nvPr/>
        </p:nvPicPr>
        <p:blipFill>
          <a:blip r:embed="rId4" cstate="screen"/>
          <a:srcRect/>
          <a:stretch>
            <a:fillRect/>
          </a:stretch>
        </p:blipFill>
        <p:spPr bwMode="auto">
          <a:xfrm>
            <a:off x="7931033" y="0"/>
            <a:ext cx="1212967" cy="5301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4"/>
          <p:cNvSpPr>
            <a:spLocks noGrp="1"/>
          </p:cNvSpPr>
          <p:nvPr>
            <p:ph type="ftr" sz="quarter" idx="10"/>
          </p:nvPr>
        </p:nvSpPr>
        <p:spPr>
          <a:noFill/>
        </p:spPr>
        <p:txBody>
          <a:bodyPr/>
          <a:lstStyle/>
          <a:p>
            <a:r>
              <a:rPr lang="en-US" dirty="0" smtClean="0"/>
              <a:t>Standardization in Classroom Technology</a:t>
            </a:r>
          </a:p>
        </p:txBody>
      </p:sp>
      <p:sp>
        <p:nvSpPr>
          <p:cNvPr id="14339" name="Rectangle 2"/>
          <p:cNvSpPr>
            <a:spLocks noGrp="1" noChangeArrowheads="1"/>
          </p:cNvSpPr>
          <p:nvPr>
            <p:ph type="title"/>
          </p:nvPr>
        </p:nvSpPr>
        <p:spPr>
          <a:xfrm>
            <a:off x="222250" y="52917"/>
            <a:ext cx="8904288" cy="511528"/>
          </a:xfrm>
        </p:spPr>
        <p:txBody>
          <a:bodyPr/>
          <a:lstStyle/>
          <a:p>
            <a:pPr eaLnBrk="1" hangingPunct="1"/>
            <a:r>
              <a:rPr lang="en-US" dirty="0" smtClean="0"/>
              <a:t>The Levels: Level 3</a:t>
            </a:r>
          </a:p>
        </p:txBody>
      </p:sp>
      <p:sp>
        <p:nvSpPr>
          <p:cNvPr id="35843" name="Rectangle 3"/>
          <p:cNvSpPr>
            <a:spLocks noChangeArrowheads="1"/>
          </p:cNvSpPr>
          <p:nvPr/>
        </p:nvSpPr>
        <p:spPr bwMode="auto">
          <a:xfrm>
            <a:off x="5558636" y="710848"/>
            <a:ext cx="3305965" cy="2303639"/>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LEVEL 3 has everything in a level 2 (note the system 7 in the closet), but also includes a AMX Touch Panel, with microphones placed in room per faculty request</a:t>
            </a:r>
            <a:endParaRPr lang="en-US" sz="2000" b="0" dirty="0">
              <a:effectLst>
                <a:outerShdw blurRad="38100" dist="38100" dir="2700000" algn="tl">
                  <a:srgbClr val="000000"/>
                </a:outerShdw>
              </a:effectLst>
            </a:endParaRPr>
          </a:p>
        </p:txBody>
      </p:sp>
      <p:sp>
        <p:nvSpPr>
          <p:cNvPr id="14341"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14344" name="Picture 8" descr="H:\NW Met\Mark Walker Article_Final\OND 218 03 before.jpg"/>
          <p:cNvPicPr>
            <a:picLocks noChangeAspect="1" noChangeArrowheads="1"/>
          </p:cNvPicPr>
          <p:nvPr/>
        </p:nvPicPr>
        <p:blipFill>
          <a:blip r:embed="rId3" cstate="screen"/>
          <a:srcRect/>
          <a:stretch>
            <a:fillRect/>
          </a:stretch>
        </p:blipFill>
        <p:spPr bwMode="auto">
          <a:xfrm>
            <a:off x="321881" y="664978"/>
            <a:ext cx="5084965" cy="4237811"/>
          </a:xfrm>
          <a:prstGeom prst="rect">
            <a:avLst/>
          </a:prstGeom>
          <a:noFill/>
        </p:spPr>
      </p:pic>
      <p:pic>
        <p:nvPicPr>
          <p:cNvPr id="51201" name="Picture 1" descr="C:\Documents and Settings\walkerm\Desktop\nwmet_logo_605 (1).gif"/>
          <p:cNvPicPr>
            <a:picLocks noChangeAspect="1" noChangeArrowheads="1"/>
          </p:cNvPicPr>
          <p:nvPr/>
        </p:nvPicPr>
        <p:blipFill>
          <a:blip r:embed="rId4" cstate="screen"/>
          <a:srcRect/>
          <a:stretch>
            <a:fillRect/>
          </a:stretch>
        </p:blipFill>
        <p:spPr bwMode="auto">
          <a:xfrm>
            <a:off x="7933410" y="0"/>
            <a:ext cx="1210590" cy="52913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Footer Placeholder 4"/>
          <p:cNvSpPr>
            <a:spLocks noGrp="1"/>
          </p:cNvSpPr>
          <p:nvPr>
            <p:ph type="ftr" sz="quarter" idx="10"/>
          </p:nvPr>
        </p:nvSpPr>
        <p:spPr>
          <a:noFill/>
        </p:spPr>
        <p:txBody>
          <a:bodyPr/>
          <a:lstStyle/>
          <a:p>
            <a:r>
              <a:rPr lang="en-US" dirty="0" smtClean="0"/>
              <a:t>Standardization in Classroom Technology</a:t>
            </a:r>
          </a:p>
        </p:txBody>
      </p:sp>
      <p:sp>
        <p:nvSpPr>
          <p:cNvPr id="2053" name="Rectangle 2"/>
          <p:cNvSpPr>
            <a:spLocks noGrp="1" noChangeArrowheads="1"/>
          </p:cNvSpPr>
          <p:nvPr>
            <p:ph type="title"/>
          </p:nvPr>
        </p:nvSpPr>
        <p:spPr>
          <a:xfrm>
            <a:off x="222250" y="52917"/>
            <a:ext cx="8904288" cy="511528"/>
          </a:xfrm>
        </p:spPr>
        <p:txBody>
          <a:bodyPr/>
          <a:lstStyle/>
          <a:p>
            <a:pPr eaLnBrk="1" hangingPunct="1"/>
            <a:r>
              <a:rPr lang="en-US" dirty="0" smtClean="0"/>
              <a:t>The Levels: Level 3 continued</a:t>
            </a:r>
          </a:p>
        </p:txBody>
      </p:sp>
      <p:sp>
        <p:nvSpPr>
          <p:cNvPr id="174083" name="Rectangle 3"/>
          <p:cNvSpPr>
            <a:spLocks noChangeArrowheads="1"/>
          </p:cNvSpPr>
          <p:nvPr/>
        </p:nvSpPr>
        <p:spPr bwMode="auto">
          <a:xfrm>
            <a:off x="6119814" y="710848"/>
            <a:ext cx="2744787" cy="2303639"/>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group</a:t>
            </a:r>
            <a:r>
              <a:rPr lang="en-US" sz="2000" b="0" dirty="0">
                <a:effectLst>
                  <a:outerShdw blurRad="38100" dist="38100" dir="2700000" algn="tl">
                    <a:srgbClr val="000000"/>
                  </a:outerShdw>
                </a:effectLst>
              </a:rPr>
              <a:t>.</a:t>
            </a:r>
          </a:p>
        </p:txBody>
      </p:sp>
      <p:sp>
        <p:nvSpPr>
          <p:cNvPr id="2055" name="Line 7"/>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2061" name="Picture 13" descr="C:\Documents and Settings\walkerm\Desktop\NWMet\NWMet_Level3_AMX.jpg"/>
          <p:cNvPicPr>
            <a:picLocks noChangeAspect="1" noChangeArrowheads="1"/>
          </p:cNvPicPr>
          <p:nvPr/>
        </p:nvPicPr>
        <p:blipFill>
          <a:blip r:embed="rId3" cstate="screen"/>
          <a:srcRect/>
          <a:stretch>
            <a:fillRect/>
          </a:stretch>
        </p:blipFill>
        <p:spPr bwMode="auto">
          <a:xfrm>
            <a:off x="170091" y="664978"/>
            <a:ext cx="6980813" cy="4385044"/>
          </a:xfrm>
          <a:prstGeom prst="rect">
            <a:avLst/>
          </a:prstGeom>
          <a:noFill/>
        </p:spPr>
      </p:pic>
      <p:pic>
        <p:nvPicPr>
          <p:cNvPr id="49153" name="Picture 1" descr="C:\Documents and Settings\walkerm\Desktop\nwmet_logo_605 (1).gif"/>
          <p:cNvPicPr>
            <a:picLocks noChangeAspect="1" noChangeArrowheads="1"/>
          </p:cNvPicPr>
          <p:nvPr/>
        </p:nvPicPr>
        <p:blipFill>
          <a:blip r:embed="rId4" cstate="screen"/>
          <a:srcRect/>
          <a:stretch>
            <a:fillRect/>
          </a:stretch>
        </p:blipFill>
        <p:spPr bwMode="auto">
          <a:xfrm>
            <a:off x="7911380" y="1"/>
            <a:ext cx="1232620" cy="538762"/>
          </a:xfrm>
          <a:prstGeom prst="rect">
            <a:avLst/>
          </a:prstGeom>
          <a:noFill/>
        </p:spPr>
      </p:pic>
      <p:pic>
        <p:nvPicPr>
          <p:cNvPr id="2050" name="Picture 2" descr="C:\Users\walkerm\Desktop\NWmet_AMX_detail.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4344315" y="2228991"/>
            <a:ext cx="2289122" cy="277449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7150904" y="710848"/>
            <a:ext cx="1993096" cy="2308324"/>
          </a:xfrm>
          <a:prstGeom prst="rect">
            <a:avLst/>
          </a:prstGeom>
          <a:noFill/>
        </p:spPr>
        <p:txBody>
          <a:bodyPr wrap="square" rtlCol="0">
            <a:spAutoFit/>
          </a:bodyPr>
          <a:lstStyle/>
          <a:p>
            <a:pPr algn="ctr"/>
            <a:r>
              <a:rPr lang="en-US" dirty="0" smtClean="0"/>
              <a:t>Extron </a:t>
            </a:r>
            <a:r>
              <a:rPr lang="en-US" dirty="0" smtClean="0"/>
              <a:t>System </a:t>
            </a:r>
            <a:endParaRPr lang="en-US" dirty="0" smtClean="0"/>
          </a:p>
          <a:p>
            <a:pPr algn="ctr"/>
            <a:r>
              <a:rPr lang="en-US" dirty="0" smtClean="0"/>
              <a:t>7 </a:t>
            </a:r>
            <a:r>
              <a:rPr lang="en-US" dirty="0"/>
              <a:t>SC </a:t>
            </a:r>
            <a:r>
              <a:rPr lang="en-US" dirty="0" smtClean="0"/>
              <a:t>with </a:t>
            </a:r>
            <a:r>
              <a:rPr lang="en-US" dirty="0"/>
              <a:t>AMX</a:t>
            </a:r>
            <a:r>
              <a:rPr lang="en-US" dirty="0" smtClean="0"/>
              <a:t>:</a:t>
            </a:r>
            <a:endParaRPr lang="en-US" dirty="0"/>
          </a:p>
          <a:p>
            <a:endParaRPr lang="en-US" dirty="0" smtClean="0"/>
          </a:p>
          <a:p>
            <a:pPr algn="ctr"/>
            <a:r>
              <a:rPr lang="en-US" dirty="0" smtClean="0"/>
              <a:t>Faculty, </a:t>
            </a:r>
          </a:p>
          <a:p>
            <a:pPr algn="ctr"/>
            <a:r>
              <a:rPr lang="en-US" i="1" dirty="0" smtClean="0"/>
              <a:t>”</a:t>
            </a:r>
            <a:r>
              <a:rPr lang="en-US" i="1" dirty="0"/>
              <a:t>Why can’t I </a:t>
            </a:r>
            <a:endParaRPr lang="en-US" i="1" dirty="0" smtClean="0"/>
          </a:p>
          <a:p>
            <a:pPr algn="ctr"/>
            <a:r>
              <a:rPr lang="en-US" i="1" dirty="0" smtClean="0"/>
              <a:t>just </a:t>
            </a:r>
            <a:r>
              <a:rPr lang="en-US" i="1" dirty="0"/>
              <a:t>use the </a:t>
            </a:r>
            <a:endParaRPr lang="en-US" i="1" dirty="0" smtClean="0"/>
          </a:p>
          <a:p>
            <a:pPr algn="ctr"/>
            <a:r>
              <a:rPr lang="en-US" i="1" dirty="0" smtClean="0"/>
              <a:t>System </a:t>
            </a:r>
            <a:r>
              <a:rPr lang="en-US" i="1" dirty="0"/>
              <a:t>7?” </a:t>
            </a:r>
          </a:p>
          <a:p>
            <a:endParaRPr lang="en-US" dirty="0"/>
          </a:p>
        </p:txBody>
      </p:sp>
      <p:sp>
        <p:nvSpPr>
          <p:cNvPr id="10" name="TextBox 9"/>
          <p:cNvSpPr txBox="1"/>
          <p:nvPr/>
        </p:nvSpPr>
        <p:spPr>
          <a:xfrm>
            <a:off x="7228325" y="3464660"/>
            <a:ext cx="1745585" cy="1107996"/>
          </a:xfrm>
          <a:prstGeom prst="rect">
            <a:avLst/>
          </a:prstGeom>
          <a:noFill/>
        </p:spPr>
        <p:txBody>
          <a:bodyPr wrap="square" rtlCol="0">
            <a:spAutoFit/>
          </a:bodyPr>
          <a:lstStyle/>
          <a:p>
            <a:pPr algn="ctr"/>
            <a:r>
              <a:rPr lang="en-US" sz="2400" dirty="0" smtClean="0"/>
              <a:t>It </a:t>
            </a:r>
            <a:r>
              <a:rPr lang="en-US" sz="2400" i="1" u="sng" dirty="0" smtClean="0"/>
              <a:t>was</a:t>
            </a:r>
            <a:r>
              <a:rPr lang="en-US" sz="2400" dirty="0" smtClean="0"/>
              <a:t> confusing.</a:t>
            </a:r>
          </a:p>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Standardization in Classroom Technology</a:t>
            </a:r>
          </a:p>
        </p:txBody>
      </p:sp>
      <p:sp>
        <p:nvSpPr>
          <p:cNvPr id="15363" name="Rectangle 2"/>
          <p:cNvSpPr>
            <a:spLocks noGrp="1" noChangeArrowheads="1"/>
          </p:cNvSpPr>
          <p:nvPr>
            <p:ph type="title"/>
          </p:nvPr>
        </p:nvSpPr>
        <p:spPr/>
        <p:txBody>
          <a:bodyPr/>
          <a:lstStyle/>
          <a:p>
            <a:pPr eaLnBrk="1" hangingPunct="1"/>
            <a:r>
              <a:rPr lang="en-US" dirty="0" smtClean="0"/>
              <a:t>The Levels: Level 4</a:t>
            </a:r>
            <a:endParaRPr lang="en-US" dirty="0" smtClean="0">
              <a:solidFill>
                <a:srgbClr val="FF0000"/>
              </a:solidFill>
            </a:endParaRPr>
          </a:p>
        </p:txBody>
      </p:sp>
      <p:sp>
        <p:nvSpPr>
          <p:cNvPr id="180227" name="Rectangle 3"/>
          <p:cNvSpPr>
            <a:spLocks noChangeArrowheads="1"/>
          </p:cNvSpPr>
          <p:nvPr/>
        </p:nvSpPr>
        <p:spPr bwMode="auto">
          <a:xfrm>
            <a:off x="6924746" y="710848"/>
            <a:ext cx="2219254" cy="2467680"/>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Multiple-Image classrooms all with AMX touch screen controls.     </a:t>
            </a:r>
          </a:p>
          <a:p>
            <a:pPr>
              <a:spcBef>
                <a:spcPct val="20000"/>
              </a:spcBef>
              <a:spcAft>
                <a:spcPct val="75000"/>
              </a:spcAft>
              <a:defRPr/>
            </a:pPr>
            <a:r>
              <a:rPr lang="en-US" sz="2000" b="0" dirty="0" smtClean="0">
                <a:effectLst>
                  <a:outerShdw blurRad="38100" dist="38100" dir="2700000" algn="tl">
                    <a:srgbClr val="000000"/>
                  </a:outerShdw>
                </a:effectLst>
              </a:rPr>
              <a:t>Some had Extron System 7s;  Some did not.</a:t>
            </a:r>
            <a:endParaRPr lang="en-US" sz="2000" b="0" dirty="0">
              <a:effectLst>
                <a:outerShdw blurRad="38100" dist="38100" dir="2700000" algn="tl">
                  <a:srgbClr val="000000"/>
                </a:outerShdw>
              </a:effectLst>
            </a:endParaRPr>
          </a:p>
        </p:txBody>
      </p:sp>
      <p:sp>
        <p:nvSpPr>
          <p:cNvPr id="180228" name="Rectangle 4"/>
          <p:cNvSpPr>
            <a:spLocks noChangeArrowheads="1"/>
          </p:cNvSpPr>
          <p:nvPr/>
        </p:nvSpPr>
        <p:spPr bwMode="auto">
          <a:xfrm>
            <a:off x="269875" y="3324931"/>
            <a:ext cx="5864225" cy="1303513"/>
          </a:xfrm>
          <a:prstGeom prst="rect">
            <a:avLst/>
          </a:prstGeom>
          <a:noFill/>
          <a:ln w="9525">
            <a:noFill/>
            <a:miter lim="800000"/>
            <a:headEnd/>
            <a:tailEnd/>
          </a:ln>
          <a:effectLst/>
        </p:spPr>
        <p:txBody>
          <a:bodyPr/>
          <a:lstStyle/>
          <a:p>
            <a:pPr>
              <a:spcBef>
                <a:spcPct val="20000"/>
              </a:spcBef>
              <a:spcAft>
                <a:spcPct val="75000"/>
              </a:spcAft>
              <a:defRPr/>
            </a:pPr>
            <a:r>
              <a:rPr lang="en-US" b="0" dirty="0">
                <a:solidFill>
                  <a:srgbClr val="FFCC00"/>
                </a:solidFill>
                <a:effectLst>
                  <a:outerShdw blurRad="38100" dist="38100" dir="2700000" algn="tl">
                    <a:srgbClr val="000000"/>
                  </a:outerShdw>
                </a:effectLst>
              </a:rPr>
              <a:t>The new editing method:</a:t>
            </a:r>
          </a:p>
          <a:p>
            <a:pPr>
              <a:spcBef>
                <a:spcPct val="20000"/>
              </a:spcBef>
              <a:spcAft>
                <a:spcPct val="75000"/>
              </a:spcAft>
              <a:defRPr/>
            </a:pPr>
            <a:r>
              <a:rPr lang="en-US" b="0" dirty="0">
                <a:solidFill>
                  <a:srgbClr val="FFCC00"/>
                </a:solidFill>
                <a:effectLst>
                  <a:outerShdw blurRad="38100" dist="38100" dir="2700000" algn="tl">
                    <a:srgbClr val="000000"/>
                  </a:outerShdw>
                </a:effectLst>
              </a:rPr>
              <a:t>Now you can see a live preview of your choice before you make a selection, which saves you time and gives you better results. </a:t>
            </a:r>
          </a:p>
        </p:txBody>
      </p:sp>
      <p:sp>
        <p:nvSpPr>
          <p:cNvPr id="15366" name="Line 5"/>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180233" name="Picture 9" descr="Preview of underline styles"/>
          <p:cNvPicPr>
            <a:picLocks noChangeAspect="1" noChangeArrowheads="1"/>
          </p:cNvPicPr>
          <p:nvPr/>
        </p:nvPicPr>
        <p:blipFill>
          <a:blip r:embed="rId3" cstate="screen"/>
          <a:srcRect/>
          <a:stretch>
            <a:fillRect/>
          </a:stretch>
        </p:blipFill>
        <p:spPr bwMode="auto">
          <a:xfrm>
            <a:off x="328614" y="777876"/>
            <a:ext cx="5667375" cy="2381250"/>
          </a:xfrm>
          <a:prstGeom prst="rect">
            <a:avLst/>
          </a:prstGeom>
          <a:noFill/>
          <a:ln w="9525">
            <a:noFill/>
            <a:miter lim="800000"/>
            <a:headEnd/>
            <a:tailEnd/>
          </a:ln>
        </p:spPr>
      </p:pic>
      <p:pic>
        <p:nvPicPr>
          <p:cNvPr id="15368" name="Picture 8" descr="C:\Documents and Settings\walkerm\Desktop\NWMet\NWMet_Level4.jpg"/>
          <p:cNvPicPr>
            <a:picLocks noChangeAspect="1" noChangeArrowheads="1"/>
          </p:cNvPicPr>
          <p:nvPr/>
        </p:nvPicPr>
        <p:blipFill>
          <a:blip r:embed="rId4" cstate="screen"/>
          <a:srcRect/>
          <a:stretch>
            <a:fillRect/>
          </a:stretch>
        </p:blipFill>
        <p:spPr bwMode="auto">
          <a:xfrm>
            <a:off x="245985" y="664978"/>
            <a:ext cx="6625669" cy="4385044"/>
          </a:xfrm>
          <a:prstGeom prst="rect">
            <a:avLst/>
          </a:prstGeom>
          <a:noFill/>
        </p:spPr>
      </p:pic>
      <p:pic>
        <p:nvPicPr>
          <p:cNvPr id="47105" name="Picture 1" descr="C:\Documents and Settings\walkerm\Desktop\nwmet_logo_605 (1).gif"/>
          <p:cNvPicPr>
            <a:picLocks noChangeAspect="1" noChangeArrowheads="1"/>
          </p:cNvPicPr>
          <p:nvPr/>
        </p:nvPicPr>
        <p:blipFill>
          <a:blip r:embed="rId5" cstate="screen"/>
          <a:srcRect/>
          <a:stretch>
            <a:fillRect/>
          </a:stretch>
        </p:blipFill>
        <p:spPr bwMode="auto">
          <a:xfrm>
            <a:off x="8006692" y="0"/>
            <a:ext cx="1137308" cy="49710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0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2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P spid="18022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Standardization in Classroom Technology</a:t>
            </a:r>
          </a:p>
        </p:txBody>
      </p:sp>
      <p:sp>
        <p:nvSpPr>
          <p:cNvPr id="16387" name="Rectangle 2"/>
          <p:cNvSpPr>
            <a:spLocks noGrp="1" noChangeArrowheads="1"/>
          </p:cNvSpPr>
          <p:nvPr>
            <p:ph type="title"/>
          </p:nvPr>
        </p:nvSpPr>
        <p:spPr/>
        <p:txBody>
          <a:bodyPr/>
          <a:lstStyle/>
          <a:p>
            <a:pPr eaLnBrk="1" hangingPunct="1"/>
            <a:r>
              <a:rPr lang="en-US" dirty="0" smtClean="0">
                <a:solidFill>
                  <a:srgbClr val="FF0000"/>
                </a:solidFill>
              </a:rPr>
              <a:t>What were the issues?</a:t>
            </a:r>
          </a:p>
        </p:txBody>
      </p:sp>
      <p:sp>
        <p:nvSpPr>
          <p:cNvPr id="190467" name="Rectangle 3"/>
          <p:cNvSpPr>
            <a:spLocks noChangeArrowheads="1"/>
          </p:cNvSpPr>
          <p:nvPr/>
        </p:nvSpPr>
        <p:spPr bwMode="auto">
          <a:xfrm>
            <a:off x="4546599" y="3844135"/>
            <a:ext cx="4597401" cy="1205888"/>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effectLst>
                  <a:outerShdw blurRad="38100" dist="38100" dir="2700000" algn="tl">
                    <a:srgbClr val="000000"/>
                  </a:outerShdw>
                </a:effectLst>
              </a:rPr>
              <a:t>Different equipment available (e.g. doc cameras) in each room, making it difficult for faculty to adopt technology tools. </a:t>
            </a:r>
            <a:endParaRPr lang="en-US" sz="2000" dirty="0">
              <a:effectLst>
                <a:outerShdw blurRad="38100" dist="38100" dir="2700000" algn="tl">
                  <a:srgbClr val="000000"/>
                </a:outerShdw>
              </a:effectLst>
            </a:endParaRPr>
          </a:p>
        </p:txBody>
      </p:sp>
      <p:sp>
        <p:nvSpPr>
          <p:cNvPr id="16390" name="Line 5"/>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9" name="Picture 8" descr="NW_Met_mid_Tech.jpg"/>
          <p:cNvPicPr>
            <a:picLocks noChangeAspect="1"/>
          </p:cNvPicPr>
          <p:nvPr/>
        </p:nvPicPr>
        <p:blipFill>
          <a:blip r:embed="rId3" cstate="screen"/>
          <a:stretch>
            <a:fillRect/>
          </a:stretch>
        </p:blipFill>
        <p:spPr>
          <a:xfrm>
            <a:off x="1156725" y="749306"/>
            <a:ext cx="1973270" cy="1324957"/>
          </a:xfrm>
          <a:prstGeom prst="rect">
            <a:avLst/>
          </a:prstGeom>
        </p:spPr>
      </p:pic>
      <p:pic>
        <p:nvPicPr>
          <p:cNvPr id="11" name="Picture 10" descr="NWMet_System7.jpg"/>
          <p:cNvPicPr>
            <a:picLocks noChangeAspect="1"/>
          </p:cNvPicPr>
          <p:nvPr/>
        </p:nvPicPr>
        <p:blipFill>
          <a:blip r:embed="rId4" cstate="screen"/>
          <a:stretch>
            <a:fillRect/>
          </a:stretch>
        </p:blipFill>
        <p:spPr>
          <a:xfrm>
            <a:off x="397775" y="2182879"/>
            <a:ext cx="5313154" cy="1453514"/>
          </a:xfrm>
          <a:prstGeom prst="rect">
            <a:avLst/>
          </a:prstGeom>
        </p:spPr>
      </p:pic>
      <p:pic>
        <p:nvPicPr>
          <p:cNvPr id="12" name="Picture 11" descr="NWMet_AMX.jpg"/>
          <p:cNvPicPr>
            <a:picLocks noChangeAspect="1"/>
          </p:cNvPicPr>
          <p:nvPr/>
        </p:nvPicPr>
        <p:blipFill>
          <a:blip r:embed="rId5" cstate="screen"/>
          <a:stretch>
            <a:fillRect/>
          </a:stretch>
        </p:blipFill>
        <p:spPr>
          <a:xfrm>
            <a:off x="2598730" y="3692345"/>
            <a:ext cx="1757261" cy="1349244"/>
          </a:xfrm>
          <a:prstGeom prst="rect">
            <a:avLst/>
          </a:prstGeom>
        </p:spPr>
      </p:pic>
      <p:pic>
        <p:nvPicPr>
          <p:cNvPr id="45057" name="Picture 1" descr="C:\Documents and Settings\walkerm\Desktop\nwmet_logo_605 (1).gif"/>
          <p:cNvPicPr>
            <a:picLocks noChangeAspect="1" noChangeArrowheads="1"/>
          </p:cNvPicPr>
          <p:nvPr/>
        </p:nvPicPr>
        <p:blipFill>
          <a:blip r:embed="rId6" cstate="screen"/>
          <a:srcRect/>
          <a:stretch>
            <a:fillRect/>
          </a:stretch>
        </p:blipFill>
        <p:spPr bwMode="auto">
          <a:xfrm>
            <a:off x="7902402" y="0"/>
            <a:ext cx="1241598" cy="542685"/>
          </a:xfrm>
          <a:prstGeom prst="rect">
            <a:avLst/>
          </a:prstGeom>
          <a:noFill/>
        </p:spPr>
      </p:pic>
      <p:sp>
        <p:nvSpPr>
          <p:cNvPr id="2" name="TextBox 1"/>
          <p:cNvSpPr txBox="1"/>
          <p:nvPr/>
        </p:nvSpPr>
        <p:spPr>
          <a:xfrm>
            <a:off x="3433576" y="872031"/>
            <a:ext cx="5464440" cy="1015663"/>
          </a:xfrm>
          <a:prstGeom prst="rect">
            <a:avLst/>
          </a:prstGeom>
          <a:noFill/>
        </p:spPr>
        <p:txBody>
          <a:bodyPr wrap="square" rtlCol="0">
            <a:spAutoFit/>
          </a:bodyPr>
          <a:lstStyle/>
          <a:p>
            <a:pPr>
              <a:spcBef>
                <a:spcPct val="20000"/>
              </a:spcBef>
              <a:spcAft>
                <a:spcPct val="75000"/>
              </a:spcAft>
              <a:defRPr/>
            </a:pPr>
            <a:r>
              <a:rPr lang="en-US" sz="2000" dirty="0" smtClean="0">
                <a:effectLst>
                  <a:outerShdw blurRad="38100" dist="38100" dir="2700000" algn="tl">
                    <a:srgbClr val="000000"/>
                  </a:outerShdw>
                </a:effectLst>
              </a:rPr>
              <a:t>Different </a:t>
            </a:r>
            <a:r>
              <a:rPr lang="en-US" sz="2000" dirty="0">
                <a:effectLst>
                  <a:outerShdw blurRad="38100" dist="38100" dir="2700000" algn="tl">
                    <a:srgbClr val="000000"/>
                  </a:outerShdw>
                </a:effectLst>
              </a:rPr>
              <a:t>modes of controlling and </a:t>
            </a:r>
            <a:r>
              <a:rPr lang="en-US" sz="2000" dirty="0" smtClean="0">
                <a:effectLst>
                  <a:outerShdw blurRad="38100" dist="38100" dir="2700000" algn="tl">
                    <a:srgbClr val="000000"/>
                  </a:outerShdw>
                </a:effectLst>
              </a:rPr>
              <a:t> operating </a:t>
            </a:r>
            <a:r>
              <a:rPr lang="en-US" sz="2000" dirty="0">
                <a:effectLst>
                  <a:outerShdw blurRad="38100" dist="38100" dir="2700000" algn="tl">
                    <a:srgbClr val="000000"/>
                  </a:outerShdw>
                </a:effectLst>
              </a:rPr>
              <a:t>equipment, some </a:t>
            </a:r>
            <a:r>
              <a:rPr lang="en-US" sz="2000" dirty="0" smtClean="0">
                <a:effectLst>
                  <a:outerShdw blurRad="38100" dist="38100" dir="2700000" algn="tl">
                    <a:srgbClr val="000000"/>
                  </a:outerShdw>
                </a:effectLst>
              </a:rPr>
              <a:t>automated</a:t>
            </a:r>
            <a:r>
              <a:rPr lang="en-US" sz="2000" dirty="0">
                <a:effectLst>
                  <a:outerShdw blurRad="38100" dist="38100" dir="2700000" algn="tl">
                    <a:srgbClr val="000000"/>
                  </a:outerShdw>
                </a:effectLst>
              </a:rPr>
              <a:t>, some </a:t>
            </a:r>
            <a:r>
              <a:rPr lang="en-US" sz="2000" dirty="0" smtClean="0">
                <a:effectLst>
                  <a:outerShdw blurRad="38100" dist="38100" dir="2700000" algn="tl">
                    <a:srgbClr val="000000"/>
                  </a:outerShdw>
                </a:effectLst>
              </a:rPr>
              <a:t>manual.  Faculty </a:t>
            </a:r>
            <a:r>
              <a:rPr lang="en-US" sz="2000" dirty="0" smtClean="0"/>
              <a:t>never</a:t>
            </a:r>
            <a:r>
              <a:rPr lang="en-US" sz="2000" dirty="0" smtClean="0">
                <a:effectLst>
                  <a:outerShdw blurRad="38100" dist="38100" dir="2700000" algn="tl">
                    <a:srgbClr val="000000"/>
                  </a:outerShdw>
                </a:effectLst>
              </a:rPr>
              <a:t> felt confident.</a:t>
            </a:r>
            <a:endParaRPr lang="en-US" sz="2000" dirty="0">
              <a:effectLst>
                <a:outerShdw blurRad="38100" dist="38100" dir="2700000" algn="tl">
                  <a:srgbClr val="000000"/>
                </a:outerShdw>
              </a:effectLst>
            </a:endParaRPr>
          </a:p>
        </p:txBody>
      </p:sp>
      <p:sp>
        <p:nvSpPr>
          <p:cNvPr id="3" name="TextBox 2"/>
          <p:cNvSpPr txBox="1"/>
          <p:nvPr/>
        </p:nvSpPr>
        <p:spPr>
          <a:xfrm>
            <a:off x="5862215" y="2074263"/>
            <a:ext cx="3281785" cy="1015663"/>
          </a:xfrm>
          <a:prstGeom prst="rect">
            <a:avLst/>
          </a:prstGeom>
          <a:noFill/>
        </p:spPr>
        <p:txBody>
          <a:bodyPr wrap="square" rtlCol="0">
            <a:spAutoFit/>
          </a:bodyPr>
          <a:lstStyle/>
          <a:p>
            <a:pPr>
              <a:spcBef>
                <a:spcPct val="20000"/>
              </a:spcBef>
              <a:spcAft>
                <a:spcPct val="75000"/>
              </a:spcAft>
              <a:defRPr/>
            </a:pPr>
            <a:r>
              <a:rPr lang="en-US" sz="2000" dirty="0">
                <a:effectLst>
                  <a:outerShdw blurRad="38100" dist="38100" dir="2700000" algn="tl">
                    <a:srgbClr val="000000"/>
                  </a:outerShdw>
                </a:effectLst>
              </a:rPr>
              <a:t>Different projectors </a:t>
            </a:r>
            <a:r>
              <a:rPr lang="en-US" sz="2000" dirty="0" smtClean="0">
                <a:effectLst>
                  <a:outerShdw blurRad="38100" dist="38100" dir="2700000" algn="tl">
                    <a:srgbClr val="000000"/>
                  </a:outerShdw>
                </a:effectLst>
              </a:rPr>
              <a:t>with unique </a:t>
            </a:r>
            <a:r>
              <a:rPr lang="en-US" sz="2000" dirty="0">
                <a:effectLst>
                  <a:outerShdw blurRad="38100" dist="38100" dir="2700000" algn="tl">
                    <a:srgbClr val="000000"/>
                  </a:outerShdw>
                </a:effectLst>
              </a:rPr>
              <a:t>throws,	</a:t>
            </a:r>
            <a:r>
              <a:rPr lang="en-US" sz="2000" dirty="0" smtClean="0">
                <a:effectLst>
                  <a:outerShdw blurRad="38100" dist="38100" dir="2700000" algn="tl">
                    <a:srgbClr val="000000"/>
                  </a:outerShdw>
                </a:effectLst>
              </a:rPr>
              <a:t> lamps, and </a:t>
            </a:r>
            <a:r>
              <a:rPr lang="en-US" sz="2000" dirty="0">
                <a:effectLst>
                  <a:outerShdw blurRad="38100" dist="38100" dir="2700000" algn="tl">
                    <a:srgbClr val="000000"/>
                  </a:outerShdw>
                </a:effectLst>
              </a:rPr>
              <a:t>lumens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a:noFill/>
        </p:spPr>
        <p:txBody>
          <a:bodyPr/>
          <a:lstStyle/>
          <a:p>
            <a:r>
              <a:rPr lang="en-US" dirty="0" smtClean="0"/>
              <a:t>Standardization in Classroom Technology</a:t>
            </a:r>
          </a:p>
        </p:txBody>
      </p:sp>
      <p:sp>
        <p:nvSpPr>
          <p:cNvPr id="17411" name="Rectangle 2"/>
          <p:cNvSpPr>
            <a:spLocks noGrp="1" noChangeArrowheads="1"/>
          </p:cNvSpPr>
          <p:nvPr>
            <p:ph type="title"/>
          </p:nvPr>
        </p:nvSpPr>
        <p:spPr>
          <a:xfrm>
            <a:off x="257175" y="52917"/>
            <a:ext cx="8904288" cy="511528"/>
          </a:xfrm>
        </p:spPr>
        <p:txBody>
          <a:bodyPr/>
          <a:lstStyle/>
          <a:p>
            <a:pPr eaLnBrk="1" hangingPunct="1"/>
            <a:r>
              <a:rPr lang="en-US" dirty="0" smtClean="0"/>
              <a:t>How Many Projectors?</a:t>
            </a:r>
          </a:p>
        </p:txBody>
      </p:sp>
      <p:sp>
        <p:nvSpPr>
          <p:cNvPr id="88067" name="Rectangle 3"/>
          <p:cNvSpPr>
            <a:spLocks noChangeArrowheads="1"/>
          </p:cNvSpPr>
          <p:nvPr/>
        </p:nvSpPr>
        <p:spPr bwMode="auto">
          <a:xfrm>
            <a:off x="6119814" y="710848"/>
            <a:ext cx="2744787" cy="2602022"/>
          </a:xfrm>
          <a:prstGeom prst="rect">
            <a:avLst/>
          </a:prstGeom>
          <a:noFill/>
          <a:ln w="9525">
            <a:noFill/>
            <a:miter lim="800000"/>
            <a:headEnd/>
            <a:tailEnd/>
          </a:ln>
          <a:effectLst/>
        </p:spPr>
        <p:txBody>
          <a:bodyPr/>
          <a:lstStyle/>
          <a:p>
            <a:pPr algn="ctr">
              <a:spcBef>
                <a:spcPct val="20000"/>
              </a:spcBef>
              <a:spcAft>
                <a:spcPct val="75000"/>
              </a:spcAft>
              <a:defRPr/>
            </a:pPr>
            <a:r>
              <a:rPr lang="en-US" sz="2000" dirty="0" smtClean="0"/>
              <a:t>AN INVENTORY AND STOCKPILING </a:t>
            </a:r>
            <a:r>
              <a:rPr lang="en-US" sz="2400" i="1" dirty="0" smtClean="0">
                <a:solidFill>
                  <a:srgbClr val="FF0000"/>
                </a:solidFill>
                <a:effectLst>
                  <a:outerShdw blurRad="38100" dist="38100" dir="2700000" algn="tl">
                    <a:srgbClr val="000000">
                      <a:alpha val="43137"/>
                    </a:srgbClr>
                  </a:outerShdw>
                </a:effectLst>
                <a:latin typeface="Impact" pitchFamily="34" charset="0"/>
              </a:rPr>
              <a:t>NIGHTMARE</a:t>
            </a:r>
            <a:r>
              <a:rPr lang="en-US" sz="2400" b="0" i="1" dirty="0" smtClean="0">
                <a:solidFill>
                  <a:srgbClr val="FF0000"/>
                </a:solidFill>
                <a:effectLst>
                  <a:outerShdw blurRad="38100" dist="38100" dir="2700000" algn="tl">
                    <a:srgbClr val="000000">
                      <a:alpha val="43137"/>
                    </a:srgbClr>
                  </a:outerShdw>
                </a:effectLst>
                <a:latin typeface="Impact" pitchFamily="34" charset="0"/>
              </a:rPr>
              <a:t>!</a:t>
            </a:r>
          </a:p>
          <a:p>
            <a:pPr algn="ctr">
              <a:spcBef>
                <a:spcPct val="20000"/>
              </a:spcBef>
              <a:spcAft>
                <a:spcPct val="75000"/>
              </a:spcAft>
              <a:defRPr/>
            </a:pPr>
            <a:r>
              <a:rPr lang="en-US" sz="2000" b="0" dirty="0" smtClean="0">
                <a:effectLst>
                  <a:outerShdw blurRad="38100" dist="38100" dir="2700000" algn="tl">
                    <a:srgbClr val="000000"/>
                  </a:outerShdw>
                </a:effectLst>
                <a:latin typeface="+mn-lt"/>
              </a:rPr>
              <a:t>Lots</a:t>
            </a:r>
            <a:r>
              <a:rPr lang="en-US" sz="2000" b="0" dirty="0" smtClean="0">
                <a:effectLst>
                  <a:outerShdw blurRad="38100" dist="38100" dir="2700000" algn="tl">
                    <a:srgbClr val="000000"/>
                  </a:outerShdw>
                </a:effectLst>
              </a:rPr>
              <a:t> of $$$ to keep every lamp in stock, many just sitting collecting dust.</a:t>
            </a:r>
            <a:endParaRPr lang="en-US" sz="2000" b="0" dirty="0">
              <a:effectLst>
                <a:outerShdw blurRad="38100" dist="38100" dir="2700000" algn="tl">
                  <a:srgbClr val="000000"/>
                </a:outerShdw>
              </a:effectLst>
            </a:endParaRPr>
          </a:p>
        </p:txBody>
      </p:sp>
      <p:sp>
        <p:nvSpPr>
          <p:cNvPr id="17413"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88070" name="Rectangle 6"/>
          <p:cNvSpPr>
            <a:spLocks noChangeArrowheads="1"/>
          </p:cNvSpPr>
          <p:nvPr/>
        </p:nvSpPr>
        <p:spPr bwMode="auto">
          <a:xfrm>
            <a:off x="260350" y="3751792"/>
            <a:ext cx="8278877" cy="1323439"/>
          </a:xfrm>
          <a:prstGeom prst="rect">
            <a:avLst/>
          </a:prstGeom>
          <a:noFill/>
          <a:ln w="9525" algn="ctr">
            <a:noFill/>
            <a:miter lim="800000"/>
            <a:headEnd/>
            <a:tailEnd/>
          </a:ln>
        </p:spPr>
        <p:txBody>
          <a:bodyPr wrap="square">
            <a:spAutoFit/>
          </a:bodyPr>
          <a:lstStyle/>
          <a:p>
            <a:pPr marL="288925" indent="-288925">
              <a:spcBef>
                <a:spcPct val="20000"/>
              </a:spcBef>
              <a:spcAft>
                <a:spcPct val="45000"/>
              </a:spcAft>
              <a:buFontTx/>
              <a:buChar char="•"/>
            </a:pPr>
            <a:r>
              <a:rPr lang="en-US" sz="2000" dirty="0" smtClean="0">
                <a:solidFill>
                  <a:srgbClr val="FFCC00"/>
                </a:solidFill>
              </a:rPr>
              <a:t>Projector mounts at different distances to fill screens, different controls, inputs, functionality lamp life and lumens, locations of projector mounts, power and pathways</a:t>
            </a:r>
            <a:r>
              <a:rPr lang="en-US" sz="2000" dirty="0">
                <a:solidFill>
                  <a:srgbClr val="FFCC00"/>
                </a:solidFill>
              </a:rPr>
              <a:t> </a:t>
            </a:r>
            <a:r>
              <a:rPr lang="en-US" sz="2000" dirty="0" smtClean="0">
                <a:solidFill>
                  <a:srgbClr val="FFCC00"/>
                </a:solidFill>
              </a:rPr>
              <a:t>led to additional Facilities costs (mount relocation) and hot swap restrictions.</a:t>
            </a:r>
            <a:endParaRPr lang="en-US" sz="2000" b="0" dirty="0">
              <a:solidFill>
                <a:srgbClr val="FFCC00"/>
              </a:solidFill>
            </a:endParaRPr>
          </a:p>
        </p:txBody>
      </p:sp>
      <p:sp>
        <p:nvSpPr>
          <p:cNvPr id="88071" name="Rectangle 7"/>
          <p:cNvSpPr>
            <a:spLocks noChangeArrowheads="1"/>
          </p:cNvSpPr>
          <p:nvPr/>
        </p:nvSpPr>
        <p:spPr bwMode="auto">
          <a:xfrm>
            <a:off x="260351" y="3335515"/>
            <a:ext cx="5934075" cy="335139"/>
          </a:xfrm>
          <a:prstGeom prst="rect">
            <a:avLst/>
          </a:prstGeom>
          <a:noFill/>
          <a:ln w="9525">
            <a:noFill/>
            <a:miter lim="800000"/>
            <a:headEnd/>
            <a:tailEnd/>
          </a:ln>
          <a:effectLst/>
        </p:spPr>
        <p:txBody>
          <a:bodyPr/>
          <a:lstStyle/>
          <a:p>
            <a:pPr>
              <a:spcBef>
                <a:spcPct val="20000"/>
              </a:spcBef>
              <a:spcAft>
                <a:spcPct val="75000"/>
              </a:spcAft>
              <a:defRPr/>
            </a:pPr>
            <a:r>
              <a:rPr lang="en-US" b="0" dirty="0" smtClean="0">
                <a:solidFill>
                  <a:srgbClr val="FFCC00"/>
                </a:solidFill>
                <a:effectLst>
                  <a:outerShdw blurRad="38100" dist="38100" dir="2700000" algn="tl">
                    <a:srgbClr val="000000"/>
                  </a:outerShdw>
                </a:effectLst>
              </a:rPr>
              <a:t>Related Support and Triage Issues?</a:t>
            </a:r>
            <a:endParaRPr lang="en-US" b="0" dirty="0">
              <a:solidFill>
                <a:srgbClr val="FFCC00"/>
              </a:solidFill>
              <a:effectLst>
                <a:outerShdw blurRad="38100" dist="38100" dir="2700000" algn="tl">
                  <a:srgbClr val="000000"/>
                </a:outerShdw>
              </a:effectLst>
            </a:endParaRPr>
          </a:p>
        </p:txBody>
      </p:sp>
      <p:sp>
        <p:nvSpPr>
          <p:cNvPr id="9" name="Content Placeholder 8"/>
          <p:cNvSpPr>
            <a:spLocks noGrp="1"/>
          </p:cNvSpPr>
          <p:nvPr>
            <p:ph sz="half" idx="1"/>
          </p:nvPr>
        </p:nvSpPr>
        <p:spPr>
          <a:xfrm>
            <a:off x="350838" y="762000"/>
            <a:ext cx="5511378" cy="2550870"/>
          </a:xfrm>
        </p:spPr>
        <p:txBody>
          <a:bodyPr/>
          <a:lstStyle/>
          <a:p>
            <a:r>
              <a:rPr lang="en-US" dirty="0" smtClean="0"/>
              <a:t>In 2005, Portland State had the following projectors installed in general pool classrooms:</a:t>
            </a:r>
          </a:p>
          <a:p>
            <a:r>
              <a:rPr lang="en-US" dirty="0" smtClean="0"/>
              <a:t>NEC VT 540, NEC MT 1040, NEC MT 1050, NEC MT 1060, Hitachi 345, Hitachi 445, Hitachi 605, Hitachi 880 Hitachi 1230, Hitachi 1250, </a:t>
            </a:r>
            <a:r>
              <a:rPr lang="en-US" dirty="0" err="1" smtClean="0"/>
              <a:t>Proximas</a:t>
            </a:r>
            <a:r>
              <a:rPr lang="en-US" baseline="0" dirty="0" smtClean="0"/>
              <a:t> and </a:t>
            </a:r>
            <a:r>
              <a:rPr lang="en-US" dirty="0" err="1" smtClean="0"/>
              <a:t>Sonys</a:t>
            </a:r>
            <a:r>
              <a:rPr lang="en-US" dirty="0" smtClean="0"/>
              <a:t>.</a:t>
            </a:r>
            <a:r>
              <a:rPr lang="en-US" baseline="0" dirty="0" smtClean="0"/>
              <a:t>  </a:t>
            </a:r>
            <a:endParaRPr lang="en-US" dirty="0"/>
          </a:p>
        </p:txBody>
      </p:sp>
      <p:pic>
        <p:nvPicPr>
          <p:cNvPr id="43009" name="Picture 1" descr="C:\Documents and Settings\walkerm\Desktop\nwmet_logo_605 (1).gif"/>
          <p:cNvPicPr>
            <a:picLocks noChangeAspect="1" noChangeArrowheads="1"/>
          </p:cNvPicPr>
          <p:nvPr/>
        </p:nvPicPr>
        <p:blipFill>
          <a:blip r:embed="rId3" cstate="screen"/>
          <a:srcRect/>
          <a:stretch>
            <a:fillRect/>
          </a:stretch>
        </p:blipFill>
        <p:spPr bwMode="auto">
          <a:xfrm>
            <a:off x="7934457" y="0"/>
            <a:ext cx="1209543" cy="52867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P spid="88070" grpId="0" build="p" autoUpdateAnimBg="0"/>
      <p:bldP spid="880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22263" y="1213556"/>
            <a:ext cx="7772400" cy="1224139"/>
          </a:xfrm>
        </p:spPr>
        <p:txBody>
          <a:bodyPr/>
          <a:lstStyle/>
          <a:p>
            <a:pPr eaLnBrk="1" hangingPunct="1">
              <a:defRPr/>
            </a:pPr>
            <a:r>
              <a:rPr lang="en-US" dirty="0" smtClean="0"/>
              <a:t>Section 2</a:t>
            </a:r>
          </a:p>
        </p:txBody>
      </p:sp>
      <p:sp>
        <p:nvSpPr>
          <p:cNvPr id="64515" name="Rectangle 3"/>
          <p:cNvSpPr>
            <a:spLocks noGrp="1" noChangeArrowheads="1"/>
          </p:cNvSpPr>
          <p:nvPr>
            <p:ph type="subTitle" idx="1"/>
          </p:nvPr>
        </p:nvSpPr>
        <p:spPr>
          <a:xfrm>
            <a:off x="322264" y="2730500"/>
            <a:ext cx="7285536" cy="2403850"/>
          </a:xfrm>
        </p:spPr>
        <p:txBody>
          <a:bodyPr/>
          <a:lstStyle/>
          <a:p>
            <a:pPr eaLnBrk="1" hangingPunct="1">
              <a:defRPr/>
            </a:pPr>
            <a:r>
              <a:rPr lang="en-US" dirty="0" smtClean="0"/>
              <a:t>STANDARDIZING:</a:t>
            </a:r>
          </a:p>
          <a:p>
            <a:pPr eaLnBrk="1" hangingPunct="1">
              <a:defRPr/>
            </a:pPr>
            <a:r>
              <a:rPr lang="en-US" dirty="0" smtClean="0"/>
              <a:t>What should you standardize on? </a:t>
            </a:r>
          </a:p>
          <a:p>
            <a:pPr eaLnBrk="1" hangingPunct="1">
              <a:defRPr/>
            </a:pPr>
            <a:r>
              <a:rPr lang="en-US" dirty="0" smtClean="0"/>
              <a:t>When it does/doesn’t matter?  </a:t>
            </a:r>
          </a:p>
          <a:p>
            <a:pPr eaLnBrk="1" hangingPunct="1">
              <a:defRPr/>
            </a:pPr>
            <a:r>
              <a:rPr lang="en-US" dirty="0" smtClean="0"/>
              <a:t>Why standardize on anything?</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Bottom)">
                                      <p:cBhvr>
                                        <p:cTn id="7" dur="500"/>
                                        <p:tgtEl>
                                          <p:spTgt spid="6451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4515">
                                            <p:txEl>
                                              <p:pRg st="0" end="0"/>
                                            </p:txEl>
                                          </p:spTgt>
                                        </p:tgtEl>
                                        <p:attrNameLst>
                                          <p:attrName>style.visibility</p:attrName>
                                        </p:attrNameLst>
                                      </p:cBhvr>
                                      <p:to>
                                        <p:strVal val="visible"/>
                                      </p:to>
                                    </p:set>
                                    <p:animEffect transition="in" filter="slide(fromTop)">
                                      <p:cBhvr>
                                        <p:cTn id="10" dur="500"/>
                                        <p:tgtEl>
                                          <p:spTgt spid="645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animEffect transition="in" filter="slide(fromTop)">
                                      <p:cBhvr>
                                        <p:cTn id="15" dur="500"/>
                                        <p:tgtEl>
                                          <p:spTgt spid="645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64515">
                                            <p:txEl>
                                              <p:pRg st="2" end="2"/>
                                            </p:txEl>
                                          </p:spTgt>
                                        </p:tgtEl>
                                        <p:attrNameLst>
                                          <p:attrName>style.visibility</p:attrName>
                                        </p:attrNameLst>
                                      </p:cBhvr>
                                      <p:to>
                                        <p:strVal val="visible"/>
                                      </p:to>
                                    </p:set>
                                    <p:animEffect transition="in" filter="slide(fromTop)">
                                      <p:cBhvr>
                                        <p:cTn id="20" dur="500"/>
                                        <p:tgtEl>
                                          <p:spTgt spid="645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Effect transition="in" filter="slide(fromTop)">
                                      <p:cBhvr>
                                        <p:cTn id="25"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p:spPr>
        <p:txBody>
          <a:bodyPr/>
          <a:lstStyle/>
          <a:p>
            <a:r>
              <a:rPr lang="en-US" dirty="0" smtClean="0"/>
              <a:t>Standardization in Classroom Technology</a:t>
            </a:r>
          </a:p>
        </p:txBody>
      </p:sp>
      <p:sp>
        <p:nvSpPr>
          <p:cNvPr id="20483" name="Rectangle 2"/>
          <p:cNvSpPr>
            <a:spLocks noGrp="1" noChangeArrowheads="1"/>
          </p:cNvSpPr>
          <p:nvPr>
            <p:ph type="title"/>
          </p:nvPr>
        </p:nvSpPr>
        <p:spPr>
          <a:xfrm>
            <a:off x="246064" y="61737"/>
            <a:ext cx="8027987" cy="511528"/>
          </a:xfrm>
        </p:spPr>
        <p:txBody>
          <a:bodyPr/>
          <a:lstStyle/>
          <a:p>
            <a:pPr eaLnBrk="1" hangingPunct="1"/>
            <a:r>
              <a:rPr lang="en-US" dirty="0" smtClean="0"/>
              <a:t>Standardizing: What? When? Why?</a:t>
            </a:r>
          </a:p>
        </p:txBody>
      </p:sp>
      <p:sp>
        <p:nvSpPr>
          <p:cNvPr id="90117" name="Rectangle 5"/>
          <p:cNvSpPr>
            <a:spLocks noChangeArrowheads="1"/>
          </p:cNvSpPr>
          <p:nvPr/>
        </p:nvSpPr>
        <p:spPr bwMode="auto">
          <a:xfrm>
            <a:off x="277813" y="3406070"/>
            <a:ext cx="8678862" cy="1665111"/>
          </a:xfrm>
          <a:prstGeom prst="rect">
            <a:avLst/>
          </a:prstGeom>
          <a:noFill/>
          <a:ln w="9525">
            <a:noFill/>
            <a:miter lim="800000"/>
            <a:headEnd/>
            <a:tailEnd/>
          </a:ln>
          <a:effectLst/>
        </p:spPr>
        <p:txBody>
          <a:bodyPr/>
          <a:lstStyle/>
          <a:p>
            <a:pPr marL="342900" indent="-342900">
              <a:spcBef>
                <a:spcPct val="20000"/>
              </a:spcBef>
              <a:spcAft>
                <a:spcPct val="75000"/>
              </a:spcAft>
              <a:buFontTx/>
              <a:buChar char="•"/>
              <a:defRPr/>
            </a:pPr>
            <a:r>
              <a:rPr lang="en-US" sz="2800" b="0" dirty="0" smtClean="0">
                <a:solidFill>
                  <a:srgbClr val="FFCC00"/>
                </a:solidFill>
                <a:effectLst>
                  <a:outerShdw blurRad="38100" dist="38100" dir="2700000" algn="tl">
                    <a:srgbClr val="000000"/>
                  </a:outerShdw>
                </a:effectLst>
              </a:rPr>
              <a:t>Same brand = safe?  Not Always  </a:t>
            </a:r>
            <a:endParaRPr lang="en-US" sz="2800" b="0" dirty="0">
              <a:solidFill>
                <a:srgbClr val="FFCC00"/>
              </a:solidFill>
              <a:effectLst>
                <a:outerShdw blurRad="38100" dist="38100" dir="2700000" algn="tl">
                  <a:srgbClr val="000000"/>
                </a:outerShdw>
              </a:effectLst>
            </a:endParaRPr>
          </a:p>
          <a:p>
            <a:pPr marL="342900" indent="-342900">
              <a:spcBef>
                <a:spcPct val="20000"/>
              </a:spcBef>
              <a:spcAft>
                <a:spcPct val="75000"/>
              </a:spcAft>
              <a:buFontTx/>
              <a:buChar char="•"/>
              <a:defRPr/>
            </a:pPr>
            <a:r>
              <a:rPr lang="en-US" sz="2800" b="0" dirty="0" smtClean="0">
                <a:solidFill>
                  <a:srgbClr val="FFCC00"/>
                </a:solidFill>
                <a:effectLst>
                  <a:outerShdw blurRad="38100" dist="38100" dir="2700000" algn="tl">
                    <a:srgbClr val="000000"/>
                  </a:outerShdw>
                </a:effectLst>
              </a:rPr>
              <a:t>Example: Extron System 7 SC vs. Extron 5 IP</a:t>
            </a:r>
            <a:endParaRPr lang="en-US" sz="2800" b="0" dirty="0">
              <a:solidFill>
                <a:srgbClr val="FFCC00"/>
              </a:solidFill>
              <a:effectLst>
                <a:outerShdw blurRad="38100" dist="38100" dir="2700000" algn="tl">
                  <a:srgbClr val="000000"/>
                </a:outerShdw>
              </a:effectLst>
            </a:endParaRPr>
          </a:p>
        </p:txBody>
      </p:sp>
      <p:sp>
        <p:nvSpPr>
          <p:cNvPr id="20486" name="Line 6"/>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9" name="TextBox 8"/>
          <p:cNvSpPr txBox="1"/>
          <p:nvPr/>
        </p:nvSpPr>
        <p:spPr>
          <a:xfrm>
            <a:off x="473670" y="808335"/>
            <a:ext cx="8196659" cy="2492990"/>
          </a:xfrm>
          <a:prstGeom prst="rect">
            <a:avLst/>
          </a:prstGeom>
          <a:noFill/>
        </p:spPr>
        <p:txBody>
          <a:bodyPr wrap="square" rtlCol="0">
            <a:spAutoFit/>
          </a:bodyPr>
          <a:lstStyle/>
          <a:p>
            <a:r>
              <a:rPr lang="en-US" sz="3600" b="0" dirty="0" smtClean="0"/>
              <a:t>CONTROL SYSTEMS</a:t>
            </a:r>
          </a:p>
          <a:p>
            <a:r>
              <a:rPr lang="en-US" sz="2400" b="0" dirty="0" smtClean="0"/>
              <a:t>-</a:t>
            </a:r>
            <a:r>
              <a:rPr lang="en-US" sz="2400" i="1" dirty="0" smtClean="0"/>
              <a:t>Is it scalable?  </a:t>
            </a:r>
            <a:r>
              <a:rPr lang="en-US" sz="2000" b="0" dirty="0" smtClean="0"/>
              <a:t>Is there a version that will work both in 	situations where budget limited and when it is not?</a:t>
            </a:r>
          </a:p>
          <a:p>
            <a:r>
              <a:rPr lang="en-US" sz="2400" b="0" dirty="0" smtClean="0"/>
              <a:t>-</a:t>
            </a:r>
            <a:r>
              <a:rPr lang="en-US" sz="2400" i="1" dirty="0" smtClean="0"/>
              <a:t>It is flexible enough for future upgrades?</a:t>
            </a:r>
          </a:p>
          <a:p>
            <a:endParaRPr lang="en-US" sz="2400" b="0" dirty="0" smtClean="0"/>
          </a:p>
          <a:p>
            <a:r>
              <a:rPr lang="en-US" sz="2400" i="1" dirty="0" smtClean="0"/>
              <a:t>-Is it easy to use and dependable?</a:t>
            </a:r>
          </a:p>
        </p:txBody>
      </p:sp>
      <p:pic>
        <p:nvPicPr>
          <p:cNvPr id="38913" name="Picture 1" descr="C:\Documents and Settings\walkerm\Desktop\nwmet_logo_605 (1).gif"/>
          <p:cNvPicPr>
            <a:picLocks noChangeAspect="1" noChangeArrowheads="1"/>
          </p:cNvPicPr>
          <p:nvPr/>
        </p:nvPicPr>
        <p:blipFill>
          <a:blip r:embed="rId3" cstate="screen"/>
          <a:srcRect/>
          <a:stretch>
            <a:fillRect/>
          </a:stretch>
        </p:blipFill>
        <p:spPr bwMode="auto">
          <a:xfrm>
            <a:off x="7868760" y="0"/>
            <a:ext cx="1275240" cy="55739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10"/>
          </p:nvPr>
        </p:nvSpPr>
        <p:spPr>
          <a:noFill/>
        </p:spPr>
        <p:txBody>
          <a:bodyPr/>
          <a:lstStyle/>
          <a:p>
            <a:r>
              <a:rPr lang="en-US" dirty="0" smtClean="0"/>
              <a:t>Standardization in Classroom Technology</a:t>
            </a:r>
          </a:p>
        </p:txBody>
      </p:sp>
      <p:sp>
        <p:nvSpPr>
          <p:cNvPr id="21507" name="Rectangle 2"/>
          <p:cNvSpPr>
            <a:spLocks noGrp="1" noChangeArrowheads="1"/>
          </p:cNvSpPr>
          <p:nvPr>
            <p:ph type="title"/>
          </p:nvPr>
        </p:nvSpPr>
        <p:spPr>
          <a:xfrm>
            <a:off x="246064" y="61737"/>
            <a:ext cx="8027987" cy="511528"/>
          </a:xfrm>
        </p:spPr>
        <p:txBody>
          <a:bodyPr/>
          <a:lstStyle/>
          <a:p>
            <a:pPr eaLnBrk="1" hangingPunct="1"/>
            <a:r>
              <a:rPr lang="en-US" dirty="0" smtClean="0"/>
              <a:t>Extron vs. Extron in Standardization Issues</a:t>
            </a:r>
          </a:p>
        </p:txBody>
      </p:sp>
      <p:sp>
        <p:nvSpPr>
          <p:cNvPr id="21510" name="Line 7"/>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9" name="Content Placeholder 8"/>
          <p:cNvSpPr>
            <a:spLocks noGrp="1"/>
          </p:cNvSpPr>
          <p:nvPr>
            <p:ph sz="half" idx="1"/>
          </p:nvPr>
        </p:nvSpPr>
        <p:spPr>
          <a:xfrm>
            <a:off x="549566" y="808334"/>
            <a:ext cx="7513604" cy="531265"/>
          </a:xfrm>
        </p:spPr>
        <p:txBody>
          <a:bodyPr/>
          <a:lstStyle/>
          <a:p>
            <a:r>
              <a:rPr lang="en-US" sz="2400" b="1" i="1" dirty="0" smtClean="0">
                <a:effectLst>
                  <a:outerShdw blurRad="38100" dist="38100" dir="2700000" algn="tl">
                    <a:srgbClr val="000000">
                      <a:alpha val="43137"/>
                    </a:srgbClr>
                  </a:outerShdw>
                </a:effectLst>
              </a:rPr>
              <a:t>Extron </a:t>
            </a:r>
            <a:r>
              <a:rPr lang="en-US" sz="2400" b="1" i="1" dirty="0" smtClean="0">
                <a:effectLst>
                  <a:outerShdw blurRad="38100" dist="38100" dir="2700000" algn="tl">
                    <a:srgbClr val="000000">
                      <a:alpha val="43137"/>
                    </a:srgbClr>
                  </a:outerShdw>
                </a:effectLst>
              </a:rPr>
              <a:t>System 5 </a:t>
            </a:r>
            <a:r>
              <a:rPr lang="en-US" sz="2400" b="1" i="1" dirty="0" smtClean="0">
                <a:effectLst>
                  <a:outerShdw blurRad="38100" dist="38100" dir="2700000" algn="tl">
                    <a:srgbClr val="000000">
                      <a:alpha val="43137"/>
                    </a:srgbClr>
                  </a:outerShdw>
                </a:effectLst>
              </a:rPr>
              <a:t>IP:</a:t>
            </a:r>
            <a:r>
              <a:rPr lang="en-US" sz="2400" dirty="0" smtClean="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turn/off on the projector with a quick press</a:t>
            </a:r>
            <a:endParaRPr lang="en-US" sz="1800" b="1" i="1" dirty="0" smtClean="0">
              <a:effectLst>
                <a:outerShdw blurRad="38100" dist="38100" dir="2700000" algn="tl">
                  <a:srgbClr val="000000">
                    <a:alpha val="43137"/>
                  </a:srgbClr>
                </a:outerShdw>
              </a:effectLst>
            </a:endParaRPr>
          </a:p>
          <a:p>
            <a:endParaRPr lang="en-US" dirty="0" smtClean="0"/>
          </a:p>
          <a:p>
            <a:endParaRPr lang="en-US" dirty="0" smtClean="0"/>
          </a:p>
        </p:txBody>
      </p:sp>
      <p:pic>
        <p:nvPicPr>
          <p:cNvPr id="45057" name="Picture 1" descr="C:\Documents and Settings\walkerm\Desktop\NWMet2011 System5.jpg"/>
          <p:cNvPicPr>
            <a:picLocks noChangeAspect="1" noChangeArrowheads="1"/>
          </p:cNvPicPr>
          <p:nvPr/>
        </p:nvPicPr>
        <p:blipFill>
          <a:blip r:embed="rId3" cstate="screen"/>
          <a:srcRect/>
          <a:stretch>
            <a:fillRect/>
          </a:stretch>
        </p:blipFill>
        <p:spPr bwMode="auto">
          <a:xfrm>
            <a:off x="397775" y="1339600"/>
            <a:ext cx="7438022" cy="910740"/>
          </a:xfrm>
          <a:prstGeom prst="rect">
            <a:avLst/>
          </a:prstGeom>
          <a:noFill/>
        </p:spPr>
      </p:pic>
      <p:pic>
        <p:nvPicPr>
          <p:cNvPr id="36865" name="Picture 1" descr="C:\Documents and Settings\walkerm\Desktop\NWMet\NWMet2011_ExtronSystem7 034.jpg"/>
          <p:cNvPicPr>
            <a:picLocks noChangeAspect="1" noChangeArrowheads="1"/>
          </p:cNvPicPr>
          <p:nvPr/>
        </p:nvPicPr>
        <p:blipFill>
          <a:blip r:embed="rId4" cstate="screen"/>
          <a:srcRect/>
          <a:stretch>
            <a:fillRect/>
          </a:stretch>
        </p:blipFill>
        <p:spPr bwMode="auto">
          <a:xfrm>
            <a:off x="397775" y="3312870"/>
            <a:ext cx="7513605" cy="1418584"/>
          </a:xfrm>
          <a:prstGeom prst="rect">
            <a:avLst/>
          </a:prstGeom>
          <a:noFill/>
        </p:spPr>
      </p:pic>
      <p:pic>
        <p:nvPicPr>
          <p:cNvPr id="2" name="Picture 1" descr="C:\Documents and Settings\walkerm\Desktop\nwmet_logo_605 (1).gif"/>
          <p:cNvPicPr>
            <a:picLocks noChangeAspect="1" noChangeArrowheads="1"/>
          </p:cNvPicPr>
          <p:nvPr/>
        </p:nvPicPr>
        <p:blipFill>
          <a:blip r:embed="rId5" cstate="screen"/>
          <a:srcRect/>
          <a:stretch>
            <a:fillRect/>
          </a:stretch>
        </p:blipFill>
        <p:spPr bwMode="auto">
          <a:xfrm>
            <a:off x="8063170" y="0"/>
            <a:ext cx="1080830" cy="472417"/>
          </a:xfrm>
          <a:prstGeom prst="rect">
            <a:avLst/>
          </a:prstGeom>
          <a:noFill/>
        </p:spPr>
      </p:pic>
      <p:sp>
        <p:nvSpPr>
          <p:cNvPr id="10" name="TextBox 9"/>
          <p:cNvSpPr txBox="1"/>
          <p:nvPr/>
        </p:nvSpPr>
        <p:spPr>
          <a:xfrm>
            <a:off x="397775" y="2478025"/>
            <a:ext cx="7513605" cy="1138773"/>
          </a:xfrm>
          <a:prstGeom prst="rect">
            <a:avLst/>
          </a:prstGeom>
          <a:noFill/>
        </p:spPr>
        <p:txBody>
          <a:bodyPr wrap="square" rtlCol="0">
            <a:spAutoFit/>
          </a:bodyPr>
          <a:lstStyle/>
          <a:p>
            <a:r>
              <a:rPr lang="en-US" sz="2400" i="1" dirty="0" smtClean="0">
                <a:effectLst>
                  <a:outerShdw blurRad="38100" dist="38100" dir="2700000" algn="tl">
                    <a:srgbClr val="000000">
                      <a:alpha val="43137"/>
                    </a:srgbClr>
                  </a:outerShdw>
                </a:effectLst>
              </a:rPr>
              <a:t>Extron System 7 SC</a:t>
            </a:r>
            <a:r>
              <a:rPr lang="en-US" sz="3200" i="1"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a:t>
            </a:r>
            <a:r>
              <a:rPr lang="en-US" b="0" dirty="0" smtClean="0">
                <a:effectLst>
                  <a:outerShdw blurRad="38100" dist="38100" dir="2700000" algn="tl">
                    <a:srgbClr val="000000">
                      <a:alpha val="43137"/>
                    </a:srgbClr>
                  </a:outerShdw>
                </a:effectLst>
              </a:rPr>
              <a:t>turn on/off </a:t>
            </a:r>
            <a:r>
              <a:rPr lang="en-US" b="0" dirty="0" smtClean="0">
                <a:effectLst>
                  <a:outerShdw blurRad="38100" dist="38100" dir="2700000" algn="tl">
                    <a:srgbClr val="000000">
                      <a:alpha val="43137"/>
                    </a:srgbClr>
                  </a:outerShdw>
                </a:effectLst>
              </a:rPr>
              <a:t>the projector by </a:t>
            </a:r>
            <a:r>
              <a:rPr lang="en-US" i="1" dirty="0" smtClean="0">
                <a:effectLst>
                  <a:outerShdw blurRad="38100" dist="38100" dir="2700000" algn="tl">
                    <a:srgbClr val="000000">
                      <a:alpha val="43137"/>
                    </a:srgbClr>
                  </a:outerShdw>
                </a:effectLst>
              </a:rPr>
              <a:t>pressing</a:t>
            </a:r>
          </a:p>
          <a:p>
            <a:r>
              <a:rPr lang="en-US"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        and </a:t>
            </a:r>
            <a:r>
              <a:rPr lang="en-US" i="1" u="sng" dirty="0" smtClean="0">
                <a:effectLst>
                  <a:outerShdw blurRad="38100" dist="38100" dir="2700000" algn="tl">
                    <a:srgbClr val="000000">
                      <a:alpha val="43137"/>
                    </a:srgbClr>
                  </a:outerShdw>
                </a:effectLst>
              </a:rPr>
              <a:t>holding</a:t>
            </a:r>
            <a:r>
              <a:rPr lang="en-US" b="0" dirty="0" smtClean="0">
                <a:effectLst>
                  <a:outerShdw blurRad="38100" dist="38100" dir="2700000" algn="tl">
                    <a:srgbClr val="000000">
                      <a:alpha val="43137"/>
                    </a:srgbClr>
                  </a:outerShdw>
                </a:effectLst>
              </a:rPr>
              <a:t> </a:t>
            </a:r>
            <a:r>
              <a:rPr lang="en-US" b="0" dirty="0" smtClean="0">
                <a:effectLst>
                  <a:outerShdw blurRad="38100" dist="38100" dir="2700000" algn="tl">
                    <a:srgbClr val="000000">
                      <a:alpha val="43137"/>
                    </a:srgbClr>
                  </a:outerShdw>
                </a:effectLst>
              </a:rPr>
              <a:t>button for two </a:t>
            </a:r>
            <a:r>
              <a:rPr lang="en-US" b="0" dirty="0" smtClean="0">
                <a:effectLst>
                  <a:outerShdw blurRad="38100" dist="38100" dir="2700000" algn="tl">
                    <a:srgbClr val="000000">
                      <a:alpha val="43137"/>
                    </a:srgbClr>
                  </a:outerShdw>
                </a:effectLst>
              </a:rPr>
              <a:t>seconds</a:t>
            </a:r>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en-US" dirty="0" smtClean="0"/>
              <a:t>Standardization in Classroom Technology</a:t>
            </a:r>
          </a:p>
        </p:txBody>
      </p:sp>
      <p:sp>
        <p:nvSpPr>
          <p:cNvPr id="24579" name="Rectangle 2"/>
          <p:cNvSpPr>
            <a:spLocks noGrp="1" noChangeArrowheads="1"/>
          </p:cNvSpPr>
          <p:nvPr>
            <p:ph type="title"/>
          </p:nvPr>
        </p:nvSpPr>
        <p:spPr>
          <a:xfrm>
            <a:off x="257175" y="52917"/>
            <a:ext cx="8904288" cy="511528"/>
          </a:xfrm>
        </p:spPr>
        <p:txBody>
          <a:bodyPr/>
          <a:lstStyle/>
          <a:p>
            <a:pPr eaLnBrk="1" hangingPunct="1"/>
            <a:r>
              <a:rPr lang="en-US" dirty="0" smtClean="0"/>
              <a:t>How or Why standardize Projectors? </a:t>
            </a:r>
          </a:p>
        </p:txBody>
      </p:sp>
      <p:sp>
        <p:nvSpPr>
          <p:cNvPr id="198659" name="Rectangle 3"/>
          <p:cNvSpPr>
            <a:spLocks noChangeArrowheads="1"/>
          </p:cNvSpPr>
          <p:nvPr/>
        </p:nvSpPr>
        <p:spPr bwMode="auto">
          <a:xfrm>
            <a:off x="397776" y="710848"/>
            <a:ext cx="8466826" cy="2526127"/>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effectLst>
                  <a:outerShdw blurRad="38100" dist="38100" dir="2700000" algn="tl">
                    <a:srgbClr val="000000"/>
                  </a:outerShdw>
                </a:effectLst>
              </a:rPr>
              <a:t>If you cannot standardize on single model, standardizing in sub sets based on room size, projector throw, and functionality (e.g. closed captioning enabled, resolution, available inputs) is the next best option for being prepared for hot swapping, upgrading, and even things like lamp inventory.</a:t>
            </a:r>
          </a:p>
          <a:p>
            <a:pPr>
              <a:spcBef>
                <a:spcPct val="20000"/>
              </a:spcBef>
              <a:spcAft>
                <a:spcPct val="75000"/>
              </a:spcAft>
              <a:defRPr/>
            </a:pPr>
            <a:r>
              <a:rPr lang="en-US" sz="2000" b="0" dirty="0" smtClean="0">
                <a:effectLst>
                  <a:outerShdw blurRad="38100" dist="38100" dir="2700000" algn="tl">
                    <a:srgbClr val="000000"/>
                  </a:outerShdw>
                </a:effectLst>
              </a:rPr>
              <a:t>Some manufactures will have lamps that work in a wide range of models.  (For PSU, Panasonic projectors have worked out quite well.)</a:t>
            </a:r>
            <a:endParaRPr lang="en-US" sz="2000" b="0" dirty="0">
              <a:effectLst>
                <a:outerShdw blurRad="38100" dist="38100" dir="2700000" algn="tl">
                  <a:srgbClr val="000000"/>
                </a:outerShdw>
              </a:effectLst>
            </a:endParaRPr>
          </a:p>
          <a:p>
            <a:pPr>
              <a:spcBef>
                <a:spcPct val="20000"/>
              </a:spcBef>
              <a:spcAft>
                <a:spcPct val="75000"/>
              </a:spcAft>
              <a:defRPr/>
            </a:pPr>
            <a:endParaRPr lang="en-US" sz="2000" b="0" dirty="0">
              <a:effectLst>
                <a:outerShdw blurRad="38100" dist="38100" dir="2700000" algn="tl">
                  <a:srgbClr val="000000"/>
                </a:outerShdw>
              </a:effectLst>
            </a:endParaRPr>
          </a:p>
        </p:txBody>
      </p:sp>
      <p:sp>
        <p:nvSpPr>
          <p:cNvPr id="24581"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198661" name="Rectangle 5"/>
          <p:cNvSpPr>
            <a:spLocks noChangeArrowheads="1"/>
          </p:cNvSpPr>
          <p:nvPr/>
        </p:nvSpPr>
        <p:spPr bwMode="auto">
          <a:xfrm>
            <a:off x="277814" y="3977570"/>
            <a:ext cx="6646931" cy="923330"/>
          </a:xfrm>
          <a:prstGeom prst="rect">
            <a:avLst/>
          </a:prstGeom>
          <a:noFill/>
          <a:ln w="9525" algn="ctr">
            <a:noFill/>
            <a:miter lim="800000"/>
            <a:headEnd/>
            <a:tailEnd/>
          </a:ln>
        </p:spPr>
        <p:txBody>
          <a:bodyPr wrap="square">
            <a:spAutoFit/>
          </a:bodyPr>
          <a:lstStyle/>
          <a:p>
            <a:pPr marL="223838" indent="-223838">
              <a:spcBef>
                <a:spcPct val="20000"/>
              </a:spcBef>
              <a:spcAft>
                <a:spcPct val="45000"/>
              </a:spcAft>
              <a:buFontTx/>
              <a:buChar char="•"/>
            </a:pPr>
            <a:r>
              <a:rPr lang="en-US" b="0" dirty="0" smtClean="0">
                <a:solidFill>
                  <a:srgbClr val="FFCC00"/>
                </a:solidFill>
              </a:rPr>
              <a:t>For PSU, BMS universal security mounts have worked regardless of projector model or type and allow us to carry just a few keys yet still readily swap or triage projectors</a:t>
            </a:r>
            <a:endParaRPr lang="en-US" b="0" dirty="0">
              <a:solidFill>
                <a:srgbClr val="FFCC00"/>
              </a:solidFill>
            </a:endParaRPr>
          </a:p>
        </p:txBody>
      </p:sp>
      <p:sp>
        <p:nvSpPr>
          <p:cNvPr id="198662" name="Rectangle 6"/>
          <p:cNvSpPr>
            <a:spLocks noChangeArrowheads="1"/>
          </p:cNvSpPr>
          <p:nvPr/>
        </p:nvSpPr>
        <p:spPr bwMode="auto">
          <a:xfrm>
            <a:off x="277814" y="3321404"/>
            <a:ext cx="5934075" cy="333374"/>
          </a:xfrm>
          <a:prstGeom prst="rect">
            <a:avLst/>
          </a:prstGeom>
          <a:noFill/>
          <a:ln w="9525">
            <a:noFill/>
            <a:miter lim="800000"/>
            <a:headEnd/>
            <a:tailEnd/>
          </a:ln>
          <a:effectLst/>
        </p:spPr>
        <p:txBody>
          <a:bodyPr/>
          <a:lstStyle/>
          <a:p>
            <a:pPr>
              <a:spcBef>
                <a:spcPct val="20000"/>
              </a:spcBef>
              <a:spcAft>
                <a:spcPct val="75000"/>
              </a:spcAft>
              <a:defRPr/>
            </a:pPr>
            <a:r>
              <a:rPr lang="en-US" sz="2400" dirty="0" smtClean="0">
                <a:solidFill>
                  <a:srgbClr val="FFCC00"/>
                </a:solidFill>
                <a:effectLst>
                  <a:outerShdw blurRad="38100" dist="38100" dir="2700000" algn="tl">
                    <a:srgbClr val="000000"/>
                  </a:outerShdw>
                </a:effectLst>
              </a:rPr>
              <a:t>Standardize on projector mounts?  </a:t>
            </a:r>
            <a:r>
              <a:rPr lang="en-US" sz="2400" u="sng" dirty="0" smtClean="0">
                <a:solidFill>
                  <a:srgbClr val="FFCC00"/>
                </a:solidFill>
                <a:effectLst>
                  <a:outerShdw blurRad="38100" dist="38100" dir="2700000" algn="tl">
                    <a:srgbClr val="000000"/>
                  </a:outerShdw>
                </a:effectLst>
              </a:rPr>
              <a:t>Yes!</a:t>
            </a:r>
            <a:endParaRPr lang="en-US" sz="2400" u="sng" dirty="0">
              <a:solidFill>
                <a:srgbClr val="FFCC00"/>
              </a:solidFill>
              <a:effectLst>
                <a:outerShdw blurRad="38100" dist="38100" dir="2700000" algn="tl">
                  <a:srgbClr val="000000"/>
                </a:outerShdw>
              </a:effectLst>
            </a:endParaRPr>
          </a:p>
        </p:txBody>
      </p:sp>
      <p:pic>
        <p:nvPicPr>
          <p:cNvPr id="30722" name="Picture 2" descr="C:\Documents and Settings\walkerm\Desktop\nwmet_logo_605 (1).gif"/>
          <p:cNvPicPr>
            <a:picLocks noChangeAspect="1" noChangeArrowheads="1"/>
          </p:cNvPicPr>
          <p:nvPr/>
        </p:nvPicPr>
        <p:blipFill>
          <a:blip r:embed="rId3" cstate="screen"/>
          <a:srcRect/>
          <a:stretch>
            <a:fillRect/>
          </a:stretch>
        </p:blipFill>
        <p:spPr bwMode="auto">
          <a:xfrm>
            <a:off x="7921820" y="0"/>
            <a:ext cx="1222180" cy="534198"/>
          </a:xfrm>
          <a:prstGeom prst="rect">
            <a:avLst/>
          </a:prstGeom>
          <a:noFill/>
        </p:spPr>
      </p:pic>
      <p:pic>
        <p:nvPicPr>
          <p:cNvPr id="3074" name="Picture 2" descr="E:\WORK\NWMet2011\bms-lcd-loc-ii-cf-system-projector-ceiling-mount_0_400x360.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6701248" y="3445438"/>
            <a:ext cx="1821785" cy="163960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1" grpId="0" build="p" autoUpdateAnimBg="0"/>
      <p:bldP spid="19866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dirty="0" smtClean="0"/>
              <a:t>Standardization in Classroom Technology</a:t>
            </a:r>
          </a:p>
        </p:txBody>
      </p:sp>
      <p:sp>
        <p:nvSpPr>
          <p:cNvPr id="7171" name="Rectangle 2"/>
          <p:cNvSpPr>
            <a:spLocks noGrp="1" noChangeArrowheads="1"/>
          </p:cNvSpPr>
          <p:nvPr>
            <p:ph type="title"/>
          </p:nvPr>
        </p:nvSpPr>
        <p:spPr>
          <a:xfrm>
            <a:off x="231775" y="61737"/>
            <a:ext cx="8229600" cy="508000"/>
          </a:xfrm>
        </p:spPr>
        <p:txBody>
          <a:bodyPr/>
          <a:lstStyle/>
          <a:p>
            <a:pPr eaLnBrk="1" hangingPunct="1"/>
            <a:r>
              <a:rPr lang="en-US" dirty="0" smtClean="0"/>
              <a:t>Overview</a:t>
            </a:r>
          </a:p>
        </p:txBody>
      </p:sp>
      <p:sp>
        <p:nvSpPr>
          <p:cNvPr id="10243" name="Rectangle 3"/>
          <p:cNvSpPr>
            <a:spLocks noGrp="1" noChangeArrowheads="1"/>
          </p:cNvSpPr>
          <p:nvPr>
            <p:ph type="body" idx="1"/>
          </p:nvPr>
        </p:nvSpPr>
        <p:spPr>
          <a:xfrm>
            <a:off x="169863" y="1024820"/>
            <a:ext cx="8348662" cy="3940874"/>
          </a:xfrm>
        </p:spPr>
        <p:txBody>
          <a:bodyPr/>
          <a:lstStyle/>
          <a:p>
            <a:pPr marL="276225" indent="-276225" eaLnBrk="1" hangingPunct="1">
              <a:spcAft>
                <a:spcPct val="75000"/>
              </a:spcAft>
              <a:buClr>
                <a:srgbClr val="FF9900"/>
              </a:buClr>
              <a:buFontTx/>
              <a:buChar char="•"/>
              <a:defRPr/>
            </a:pPr>
            <a:r>
              <a:rPr lang="en-US" sz="2800" dirty="0" smtClean="0"/>
              <a:t>Learning from the Past: A History of Instructional Technology at Portland State University</a:t>
            </a:r>
          </a:p>
          <a:p>
            <a:pPr marL="276225" indent="-276225" eaLnBrk="1" hangingPunct="1">
              <a:spcAft>
                <a:spcPct val="75000"/>
              </a:spcAft>
              <a:buClr>
                <a:srgbClr val="FF9900"/>
              </a:buClr>
              <a:buFontTx/>
              <a:buChar char="•"/>
              <a:defRPr/>
            </a:pPr>
            <a:r>
              <a:rPr lang="en-US" sz="2800" dirty="0" smtClean="0"/>
              <a:t>Standardizing: What?  When?  Why?</a:t>
            </a:r>
          </a:p>
          <a:p>
            <a:pPr marL="276225" indent="-276225" eaLnBrk="1" hangingPunct="1">
              <a:spcAft>
                <a:spcPct val="75000"/>
              </a:spcAft>
              <a:buClr>
                <a:srgbClr val="FF9900"/>
              </a:buClr>
              <a:buFontTx/>
              <a:buChar char="•"/>
              <a:defRPr/>
            </a:pPr>
            <a:r>
              <a:rPr lang="en-US" sz="2800" dirty="0" smtClean="0"/>
              <a:t>Lessons Learned: PSU Technology Classrooms </a:t>
            </a:r>
          </a:p>
          <a:p>
            <a:pPr marL="276225" indent="-276225" eaLnBrk="1" hangingPunct="1">
              <a:spcAft>
                <a:spcPct val="75000"/>
              </a:spcAft>
              <a:buClr>
                <a:srgbClr val="FF9900"/>
              </a:buClr>
              <a:buFontTx/>
              <a:buChar char="•"/>
              <a:defRPr/>
            </a:pPr>
            <a:r>
              <a:rPr lang="en-US" sz="2800" dirty="0" smtClean="0"/>
              <a:t>On-Going Challenges</a:t>
            </a:r>
          </a:p>
        </p:txBody>
      </p:sp>
      <p:pic>
        <p:nvPicPr>
          <p:cNvPr id="11265" name="Picture 1" descr="C:\Documents and Settings\walkerm\Desktop\nwmet_logo_605 (1).gif"/>
          <p:cNvPicPr>
            <a:picLocks noChangeAspect="1" noChangeArrowheads="1"/>
          </p:cNvPicPr>
          <p:nvPr/>
        </p:nvPicPr>
        <p:blipFill>
          <a:blip r:embed="rId3" cstate="screen"/>
          <a:srcRect/>
          <a:stretch>
            <a:fillRect/>
          </a:stretch>
        </p:blipFill>
        <p:spPr bwMode="auto">
          <a:xfrm>
            <a:off x="7953868" y="0"/>
            <a:ext cx="1190132" cy="52019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smtClean="0"/>
              <a:t>Standardization in Classroom Technology</a:t>
            </a:r>
          </a:p>
        </p:txBody>
      </p:sp>
      <p:sp>
        <p:nvSpPr>
          <p:cNvPr id="22531" name="Rectangle 2"/>
          <p:cNvSpPr>
            <a:spLocks noGrp="1" noChangeArrowheads="1"/>
          </p:cNvSpPr>
          <p:nvPr>
            <p:ph type="title"/>
          </p:nvPr>
        </p:nvSpPr>
        <p:spPr>
          <a:xfrm>
            <a:off x="246064" y="61737"/>
            <a:ext cx="8027987" cy="511528"/>
          </a:xfrm>
        </p:spPr>
        <p:txBody>
          <a:bodyPr/>
          <a:lstStyle/>
          <a:p>
            <a:pPr eaLnBrk="1" hangingPunct="1"/>
            <a:r>
              <a:rPr lang="en-US" dirty="0" smtClean="0"/>
              <a:t>Document Cameras</a:t>
            </a:r>
          </a:p>
        </p:txBody>
      </p:sp>
      <p:sp>
        <p:nvSpPr>
          <p:cNvPr id="194563" name="Rectangle 3"/>
          <p:cNvSpPr>
            <a:spLocks noChangeArrowheads="1"/>
          </p:cNvSpPr>
          <p:nvPr/>
        </p:nvSpPr>
        <p:spPr bwMode="auto">
          <a:xfrm>
            <a:off x="6241690" y="960124"/>
            <a:ext cx="2622911" cy="2218403"/>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This has been the hardest item for PSU to standardize on, as it seems the technology has rapidly evolved in the last several years.  </a:t>
            </a:r>
            <a:endParaRPr lang="en-US" sz="2000" b="0" dirty="0">
              <a:effectLst>
                <a:outerShdw blurRad="38100" dist="38100" dir="2700000" algn="tl">
                  <a:srgbClr val="000000"/>
                </a:outerShdw>
              </a:effectLst>
            </a:endParaRPr>
          </a:p>
        </p:txBody>
      </p:sp>
      <p:sp>
        <p:nvSpPr>
          <p:cNvPr id="194564" name="Rectangle 4"/>
          <p:cNvSpPr>
            <a:spLocks noChangeArrowheads="1"/>
          </p:cNvSpPr>
          <p:nvPr/>
        </p:nvSpPr>
        <p:spPr bwMode="auto">
          <a:xfrm>
            <a:off x="277814" y="3236975"/>
            <a:ext cx="8544306" cy="1897375"/>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solidFill>
                  <a:srgbClr val="FFCC00"/>
                </a:solidFill>
                <a:effectLst>
                  <a:outerShdw blurRad="38100" dist="38100" dir="2700000" algn="tl">
                    <a:srgbClr val="000000"/>
                  </a:outerShdw>
                </a:effectLst>
              </a:rPr>
              <a:t>Is there one that meets a variety of needs?  </a:t>
            </a:r>
          </a:p>
          <a:p>
            <a:pPr>
              <a:spcBef>
                <a:spcPct val="20000"/>
              </a:spcBef>
              <a:spcAft>
                <a:spcPct val="75000"/>
              </a:spcAft>
              <a:defRPr/>
            </a:pPr>
            <a:r>
              <a:rPr lang="en-US" sz="2000" b="0" dirty="0" smtClean="0">
                <a:solidFill>
                  <a:srgbClr val="FFCC00"/>
                </a:solidFill>
                <a:effectLst>
                  <a:outerShdw blurRad="38100" dist="38100" dir="2700000" algn="tl">
                    <a:srgbClr val="000000"/>
                  </a:outerShdw>
                </a:effectLst>
              </a:rPr>
              <a:t>Is it cost effective enough that you can standardize on it and replace existing installed document cameras?   </a:t>
            </a:r>
          </a:p>
          <a:p>
            <a:pPr>
              <a:spcBef>
                <a:spcPct val="20000"/>
              </a:spcBef>
              <a:spcAft>
                <a:spcPct val="75000"/>
              </a:spcAft>
              <a:defRPr/>
            </a:pPr>
            <a:r>
              <a:rPr lang="en-US" sz="2000" b="0" dirty="0" smtClean="0">
                <a:solidFill>
                  <a:srgbClr val="FFCC00"/>
                </a:solidFill>
                <a:effectLst>
                  <a:outerShdw blurRad="38100" dist="38100" dir="2700000" algn="tl">
                    <a:srgbClr val="000000"/>
                  </a:outerShdw>
                </a:effectLst>
              </a:rPr>
              <a:t>How hard is it for faculty to adjust from one document camera to another?</a:t>
            </a:r>
            <a:endParaRPr lang="en-US" sz="2000" b="0" dirty="0">
              <a:solidFill>
                <a:srgbClr val="FFCC00"/>
              </a:solidFill>
              <a:effectLst>
                <a:outerShdw blurRad="38100" dist="38100" dir="2700000" algn="tl">
                  <a:srgbClr val="000000"/>
                </a:outerShdw>
              </a:effectLst>
            </a:endParaRPr>
          </a:p>
        </p:txBody>
      </p:sp>
      <p:sp>
        <p:nvSpPr>
          <p:cNvPr id="22534" name="Line 5"/>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34817" name="Picture 1" descr="C:\Documents and Settings\walkerm\Desktop\nwmet_logo_605 (1).gif"/>
          <p:cNvPicPr>
            <a:picLocks noChangeAspect="1" noChangeArrowheads="1"/>
          </p:cNvPicPr>
          <p:nvPr/>
        </p:nvPicPr>
        <p:blipFill>
          <a:blip r:embed="rId3" cstate="screen"/>
          <a:srcRect/>
          <a:stretch>
            <a:fillRect/>
          </a:stretch>
        </p:blipFill>
        <p:spPr bwMode="auto">
          <a:xfrm>
            <a:off x="7910770" y="0"/>
            <a:ext cx="1233230" cy="539029"/>
          </a:xfrm>
          <a:prstGeom prst="rect">
            <a:avLst/>
          </a:prstGeom>
          <a:noFill/>
        </p:spPr>
      </p:pic>
      <p:pic>
        <p:nvPicPr>
          <p:cNvPr id="34818" name="Picture 2" descr="C:\Documents and Settings\walkerm\Desktop\NWMet\DocCams\elmo.jpg"/>
          <p:cNvPicPr>
            <a:picLocks noChangeAspect="1" noChangeArrowheads="1"/>
          </p:cNvPicPr>
          <p:nvPr/>
        </p:nvPicPr>
        <p:blipFill>
          <a:blip r:embed="rId4" cstate="screen"/>
          <a:srcRect/>
          <a:stretch>
            <a:fillRect/>
          </a:stretch>
        </p:blipFill>
        <p:spPr bwMode="auto">
          <a:xfrm>
            <a:off x="321880" y="884230"/>
            <a:ext cx="1736098" cy="2276850"/>
          </a:xfrm>
          <a:prstGeom prst="rect">
            <a:avLst/>
          </a:prstGeom>
          <a:noFill/>
        </p:spPr>
      </p:pic>
      <p:pic>
        <p:nvPicPr>
          <p:cNvPr id="34819" name="Picture 3" descr="C:\Documents and Settings\walkerm\Desktop\NWMet\DocCams\E122-1008-main02-am.jpg"/>
          <p:cNvPicPr>
            <a:picLocks noChangeAspect="1" noChangeArrowheads="1"/>
          </p:cNvPicPr>
          <p:nvPr/>
        </p:nvPicPr>
        <p:blipFill>
          <a:blip r:embed="rId5" cstate="screen"/>
          <a:srcRect/>
          <a:stretch>
            <a:fillRect/>
          </a:stretch>
        </p:blipFill>
        <p:spPr bwMode="auto">
          <a:xfrm>
            <a:off x="1856869" y="884230"/>
            <a:ext cx="2276849" cy="2276849"/>
          </a:xfrm>
          <a:prstGeom prst="rect">
            <a:avLst/>
          </a:prstGeom>
          <a:noFill/>
        </p:spPr>
      </p:pic>
      <p:pic>
        <p:nvPicPr>
          <p:cNvPr id="34820" name="Picture 4" descr="C:\Documents and Settings\walkerm\Desktop\NWMet\DocCams\AVerMedia-AVerVision-5MP-Document-Camera-355AF-0.jpg"/>
          <p:cNvPicPr>
            <a:picLocks noChangeAspect="1" noChangeArrowheads="1"/>
          </p:cNvPicPr>
          <p:nvPr/>
        </p:nvPicPr>
        <p:blipFill>
          <a:blip r:embed="rId6" cstate="screen"/>
          <a:srcRect/>
          <a:stretch>
            <a:fillRect/>
          </a:stretch>
        </p:blipFill>
        <p:spPr bwMode="auto">
          <a:xfrm>
            <a:off x="3888945" y="884230"/>
            <a:ext cx="2276344" cy="22768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advAuto="0"/>
      <p:bldP spid="19456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en-US" dirty="0" smtClean="0"/>
              <a:t>Standardization in Classroom Technology</a:t>
            </a:r>
          </a:p>
        </p:txBody>
      </p:sp>
      <p:sp>
        <p:nvSpPr>
          <p:cNvPr id="23555" name="Rectangle 2"/>
          <p:cNvSpPr>
            <a:spLocks noGrp="1" noChangeArrowheads="1"/>
          </p:cNvSpPr>
          <p:nvPr>
            <p:ph type="title"/>
          </p:nvPr>
        </p:nvSpPr>
        <p:spPr>
          <a:xfrm>
            <a:off x="257175" y="52917"/>
            <a:ext cx="8904288" cy="511528"/>
          </a:xfrm>
        </p:spPr>
        <p:txBody>
          <a:bodyPr/>
          <a:lstStyle/>
          <a:p>
            <a:pPr eaLnBrk="1" hangingPunct="1"/>
            <a:r>
              <a:rPr lang="en-US" dirty="0" smtClean="0"/>
              <a:t>DVD/VHS</a:t>
            </a:r>
            <a:r>
              <a:rPr lang="en-US" baseline="0" dirty="0" smtClean="0"/>
              <a:t> Combo Players</a:t>
            </a:r>
            <a:r>
              <a:rPr lang="en-US" dirty="0" smtClean="0"/>
              <a:t>?</a:t>
            </a:r>
          </a:p>
        </p:txBody>
      </p:sp>
      <p:sp>
        <p:nvSpPr>
          <p:cNvPr id="23557"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196615" name="Rectangle 7"/>
          <p:cNvSpPr>
            <a:spLocks noChangeArrowheads="1"/>
          </p:cNvSpPr>
          <p:nvPr/>
        </p:nvSpPr>
        <p:spPr bwMode="auto">
          <a:xfrm>
            <a:off x="260351" y="3321403"/>
            <a:ext cx="8493124" cy="1656291"/>
          </a:xfrm>
          <a:prstGeom prst="rect">
            <a:avLst/>
          </a:prstGeom>
          <a:noFill/>
          <a:ln w="9525">
            <a:noFill/>
            <a:miter lim="800000"/>
            <a:headEnd/>
            <a:tailEnd/>
          </a:ln>
          <a:effectLst/>
        </p:spPr>
        <p:txBody>
          <a:bodyPr/>
          <a:lstStyle/>
          <a:p>
            <a:pPr>
              <a:spcBef>
                <a:spcPct val="20000"/>
              </a:spcBef>
              <a:spcAft>
                <a:spcPct val="75000"/>
              </a:spcAft>
              <a:defRPr/>
            </a:pPr>
            <a:r>
              <a:rPr lang="en-US" b="0" dirty="0" smtClean="0">
                <a:solidFill>
                  <a:srgbClr val="FFCC00"/>
                </a:solidFill>
                <a:effectLst>
                  <a:outerShdw blurRad="38100" dist="38100" dir="2700000" algn="tl">
                    <a:srgbClr val="000000"/>
                  </a:outerShdw>
                </a:effectLst>
              </a:rPr>
              <a:t>It appears that what matters most is that the remotes all have 	                     similar layouts, features and functions.  Changing remotes or when they alter the nomenclature from having “Main Menu” to “Top Menu” has caused confusion.  Also, </a:t>
            </a:r>
            <a:r>
              <a:rPr lang="en-US" b="0" dirty="0">
                <a:solidFill>
                  <a:srgbClr val="FFCC00"/>
                </a:solidFill>
                <a:effectLst>
                  <a:outerShdw blurRad="38100" dist="38100" dir="2700000" algn="tl">
                    <a:srgbClr val="000000"/>
                  </a:outerShdw>
                </a:effectLst>
              </a:rPr>
              <a:t>i</a:t>
            </a:r>
            <a:r>
              <a:rPr lang="en-US" b="0" dirty="0" smtClean="0">
                <a:solidFill>
                  <a:srgbClr val="FFCC00"/>
                </a:solidFill>
                <a:effectLst>
                  <a:outerShdw blurRad="38100" dist="38100" dir="2700000" algn="tl">
                    <a:srgbClr val="000000"/>
                  </a:outerShdw>
                </a:effectLst>
              </a:rPr>
              <a:t>f a manufacturer updates their player, sometimes their remotes change, making swapping difficult and triage challenges.  (ex: Panasonic vs. Panasonic.)</a:t>
            </a:r>
            <a:endParaRPr lang="en-US" b="0" dirty="0">
              <a:solidFill>
                <a:srgbClr val="FFCC00"/>
              </a:solidFill>
              <a:effectLst>
                <a:outerShdw blurRad="38100" dist="38100" dir="2700000" algn="tl">
                  <a:srgbClr val="000000"/>
                </a:outerShdw>
              </a:effectLst>
            </a:endParaRPr>
          </a:p>
        </p:txBody>
      </p:sp>
      <p:pic>
        <p:nvPicPr>
          <p:cNvPr id="32769" name="Picture 1" descr="C:\Documents and Settings\walkerm\Desktop\nwmet_logo_605 (1).gif"/>
          <p:cNvPicPr>
            <a:picLocks noChangeAspect="1" noChangeArrowheads="1"/>
          </p:cNvPicPr>
          <p:nvPr/>
        </p:nvPicPr>
        <p:blipFill>
          <a:blip r:embed="rId3" cstate="screen"/>
          <a:srcRect/>
          <a:stretch>
            <a:fillRect/>
          </a:stretch>
        </p:blipFill>
        <p:spPr bwMode="auto">
          <a:xfrm>
            <a:off x="7942825" y="0"/>
            <a:ext cx="1201175" cy="525017"/>
          </a:xfrm>
          <a:prstGeom prst="rect">
            <a:avLst/>
          </a:prstGeom>
          <a:noFill/>
        </p:spPr>
      </p:pic>
      <p:pic>
        <p:nvPicPr>
          <p:cNvPr id="32770" name="Picture 2" descr="C:\Documents and Settings\walkerm\Desktop\NWMet\DVD-VHSsamsung-v6700.jpg"/>
          <p:cNvPicPr>
            <a:picLocks noChangeAspect="1" noChangeArrowheads="1"/>
          </p:cNvPicPr>
          <p:nvPr/>
        </p:nvPicPr>
        <p:blipFill>
          <a:blip r:embed="rId4" cstate="screen"/>
          <a:srcRect/>
          <a:stretch>
            <a:fillRect/>
          </a:stretch>
        </p:blipFill>
        <p:spPr bwMode="auto">
          <a:xfrm>
            <a:off x="245985" y="1187810"/>
            <a:ext cx="5669086" cy="1379537"/>
          </a:xfrm>
          <a:prstGeom prst="rect">
            <a:avLst/>
          </a:prstGeom>
          <a:noFill/>
        </p:spPr>
      </p:pic>
      <p:pic>
        <p:nvPicPr>
          <p:cNvPr id="32772" name="Picture 4"/>
          <p:cNvPicPr>
            <a:picLocks noChangeAspect="1" noChangeArrowheads="1"/>
          </p:cNvPicPr>
          <p:nvPr/>
        </p:nvPicPr>
        <p:blipFill>
          <a:blip r:embed="rId5" cstate="screen"/>
          <a:srcRect/>
          <a:stretch>
            <a:fillRect/>
          </a:stretch>
        </p:blipFill>
        <p:spPr bwMode="auto">
          <a:xfrm>
            <a:off x="6856715" y="808336"/>
            <a:ext cx="978770" cy="288401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Footer Placeholder 4"/>
          <p:cNvSpPr>
            <a:spLocks noGrp="1"/>
          </p:cNvSpPr>
          <p:nvPr>
            <p:ph type="ftr" sz="quarter" idx="10"/>
          </p:nvPr>
        </p:nvSpPr>
        <p:spPr>
          <a:noFill/>
        </p:spPr>
        <p:txBody>
          <a:bodyPr/>
          <a:lstStyle/>
          <a:p>
            <a:r>
              <a:rPr lang="en-US" dirty="0" smtClean="0"/>
              <a:t>Standardization in Classroom Technology</a:t>
            </a:r>
          </a:p>
        </p:txBody>
      </p:sp>
      <p:sp>
        <p:nvSpPr>
          <p:cNvPr id="3078" name="Rectangle 2"/>
          <p:cNvSpPr>
            <a:spLocks noGrp="1" noChangeArrowheads="1"/>
          </p:cNvSpPr>
          <p:nvPr>
            <p:ph type="title"/>
          </p:nvPr>
        </p:nvSpPr>
        <p:spPr>
          <a:xfrm>
            <a:off x="257175" y="52917"/>
            <a:ext cx="8904288" cy="511528"/>
          </a:xfrm>
        </p:spPr>
        <p:txBody>
          <a:bodyPr/>
          <a:lstStyle/>
          <a:p>
            <a:pPr eaLnBrk="1" hangingPunct="1"/>
            <a:r>
              <a:rPr lang="en-US" dirty="0" smtClean="0"/>
              <a:t>Screens?  Speakers?</a:t>
            </a:r>
          </a:p>
        </p:txBody>
      </p:sp>
      <p:sp>
        <p:nvSpPr>
          <p:cNvPr id="3079"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202760" name="Rectangle 8"/>
          <p:cNvSpPr>
            <a:spLocks noChangeArrowheads="1"/>
          </p:cNvSpPr>
          <p:nvPr/>
        </p:nvSpPr>
        <p:spPr bwMode="auto">
          <a:xfrm>
            <a:off x="473670" y="884229"/>
            <a:ext cx="8390931" cy="2276851"/>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effectLst>
                  <a:outerShdw blurRad="38100" dist="38100" dir="2700000" algn="tl">
                    <a:srgbClr val="000000"/>
                  </a:outerShdw>
                </a:effectLst>
              </a:rPr>
              <a:t>Screens</a:t>
            </a:r>
            <a:r>
              <a:rPr lang="en-US" sz="2000" b="0" dirty="0" smtClean="0">
                <a:effectLst>
                  <a:outerShdw blurRad="38100" dist="38100" dir="2700000" algn="tl">
                    <a:srgbClr val="000000"/>
                  </a:outerShdw>
                </a:effectLst>
              </a:rPr>
              <a:t>: (AR) Like most of you, we are in transition from 4 x 3 screens to 16 x 10 screens.  The mixture on campus does not appear to be an issues for faculty, and our projectors are able to alternate between the ratios.  Electric vs. Non-Electric depends entirely on size of screen.  Our faculty seem to get that if it is a LARGE screen, there is a screen control on the wall labeled as such.  We keep screen controls off the podiums for the ability to swap an entire podium if needed.</a:t>
            </a:r>
          </a:p>
          <a:p>
            <a:pPr>
              <a:spcBef>
                <a:spcPct val="20000"/>
              </a:spcBef>
              <a:spcAft>
                <a:spcPct val="75000"/>
              </a:spcAft>
              <a:defRPr/>
            </a:pPr>
            <a:endParaRPr lang="en-US" sz="2000" b="0" dirty="0" smtClean="0">
              <a:effectLst>
                <a:outerShdw blurRad="38100" dist="38100" dir="2700000" algn="tl">
                  <a:srgbClr val="000000"/>
                </a:outerShdw>
              </a:effectLst>
            </a:endParaRPr>
          </a:p>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2761" name="Rectangle 9"/>
          <p:cNvSpPr>
            <a:spLocks noChangeArrowheads="1"/>
          </p:cNvSpPr>
          <p:nvPr/>
        </p:nvSpPr>
        <p:spPr bwMode="auto">
          <a:xfrm>
            <a:off x="473670" y="2933395"/>
            <a:ext cx="8390931" cy="2125060"/>
          </a:xfrm>
          <a:prstGeom prst="rect">
            <a:avLst/>
          </a:prstGeom>
          <a:noFill/>
          <a:ln w="9525">
            <a:noFill/>
            <a:miter lim="800000"/>
            <a:headEnd/>
            <a:tailEnd/>
          </a:ln>
          <a:effectLst/>
        </p:spPr>
        <p:txBody>
          <a:bodyPr/>
          <a:lstStyle/>
          <a:p>
            <a:pPr>
              <a:spcBef>
                <a:spcPct val="20000"/>
              </a:spcBef>
              <a:spcAft>
                <a:spcPct val="75000"/>
              </a:spcAft>
              <a:defRPr/>
            </a:pPr>
            <a:endParaRPr lang="en-US" sz="2000" dirty="0" smtClean="0">
              <a:effectLst>
                <a:outerShdw blurRad="38100" dist="38100" dir="2700000" algn="tl">
                  <a:srgbClr val="000000"/>
                </a:outerShdw>
              </a:effectLst>
            </a:endParaRPr>
          </a:p>
          <a:p>
            <a:pPr>
              <a:spcBef>
                <a:spcPct val="20000"/>
              </a:spcBef>
              <a:spcAft>
                <a:spcPct val="75000"/>
              </a:spcAft>
              <a:defRPr/>
            </a:pPr>
            <a:r>
              <a:rPr lang="en-US" sz="2000" dirty="0" smtClean="0">
                <a:effectLst>
                  <a:outerShdw blurRad="38100" dist="38100" dir="2700000" algn="tl">
                    <a:srgbClr val="000000"/>
                  </a:outerShdw>
                </a:effectLst>
              </a:rPr>
              <a:t>Speakers</a:t>
            </a:r>
            <a:r>
              <a:rPr lang="en-US" sz="2000" b="0" dirty="0" smtClean="0">
                <a:effectLst>
                  <a:outerShdw blurRad="38100" dist="38100" dir="2700000" algn="tl">
                    <a:srgbClr val="000000"/>
                  </a:outerShdw>
                </a:effectLst>
              </a:rPr>
              <a:t>: Because this is not an item faculty touches, we have felt free to purchase whatever we have wanted without any apparent negative</a:t>
            </a:r>
            <a:r>
              <a:rPr lang="en-US" sz="2000" b="0" dirty="0">
                <a:effectLst>
                  <a:outerShdw blurRad="38100" dist="38100" dir="2700000" algn="tl">
                    <a:srgbClr val="000000"/>
                  </a:outerShdw>
                </a:effectLst>
              </a:rPr>
              <a:t> </a:t>
            </a:r>
            <a:r>
              <a:rPr lang="en-US" sz="2000" b="0" dirty="0" smtClean="0">
                <a:effectLst>
                  <a:outerShdw blurRad="38100" dist="38100" dir="2700000" algn="tl">
                    <a:srgbClr val="000000"/>
                  </a:outerShdw>
                </a:effectLst>
              </a:rPr>
              <a:t>repercussions. </a:t>
            </a:r>
            <a:r>
              <a:rPr lang="en-US" sz="2000" b="0" dirty="0">
                <a:effectLst>
                  <a:outerShdw blurRad="38100" dist="38100" dir="2700000" algn="tl">
                    <a:srgbClr val="000000"/>
                  </a:outerShdw>
                </a:effectLst>
              </a:rPr>
              <a:t>(We’ve standardized to JBL and Toa speakers for </a:t>
            </a:r>
            <a:r>
              <a:rPr lang="en-US" sz="2000" b="0" i="1" dirty="0">
                <a:effectLst>
                  <a:outerShdw blurRad="38100" dist="38100" dir="2700000" algn="tl">
                    <a:srgbClr val="000000"/>
                  </a:outerShdw>
                </a:effectLst>
              </a:rPr>
              <a:t>our</a:t>
            </a:r>
            <a:r>
              <a:rPr lang="en-US" sz="2000" b="0" dirty="0">
                <a:effectLst>
                  <a:outerShdw blurRad="38100" dist="38100" dir="2700000" algn="tl">
                    <a:srgbClr val="000000"/>
                  </a:outerShdw>
                </a:effectLst>
              </a:rPr>
              <a:t> ease of use, set up and support, but not because of faculty need or request.)</a:t>
            </a:r>
          </a:p>
          <a:p>
            <a:pPr>
              <a:spcBef>
                <a:spcPct val="20000"/>
              </a:spcBef>
              <a:spcAft>
                <a:spcPct val="75000"/>
              </a:spcAft>
              <a:defRPr/>
            </a:pPr>
            <a:endParaRPr lang="en-US" sz="2000" b="0" dirty="0" smtClean="0">
              <a:effectLst>
                <a:outerShdw blurRad="38100" dist="38100" dir="2700000" algn="tl">
                  <a:srgbClr val="000000"/>
                </a:outerShdw>
              </a:effectLst>
            </a:endParaRPr>
          </a:p>
        </p:txBody>
      </p:sp>
      <p:pic>
        <p:nvPicPr>
          <p:cNvPr id="2" name="Picture 5" descr="C:\Documents and Settings\walkerm\Desktop\nwmet_logo_605 (1).gif"/>
          <p:cNvPicPr>
            <a:picLocks noChangeAspect="1" noChangeArrowheads="1"/>
          </p:cNvPicPr>
          <p:nvPr/>
        </p:nvPicPr>
        <p:blipFill>
          <a:blip r:embed="rId3" cstate="screen"/>
          <a:srcRect/>
          <a:stretch>
            <a:fillRect/>
          </a:stretch>
        </p:blipFill>
        <p:spPr bwMode="auto">
          <a:xfrm>
            <a:off x="7911379" y="0"/>
            <a:ext cx="1232621" cy="53876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2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autoUpdateAnimBg="0"/>
      <p:bldP spid="20276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smtClean="0"/>
              <a:t>Standardization in Classroom Technology</a:t>
            </a:r>
          </a:p>
        </p:txBody>
      </p:sp>
      <p:sp>
        <p:nvSpPr>
          <p:cNvPr id="26627" name="Rectangle 2"/>
          <p:cNvSpPr>
            <a:spLocks noGrp="1" noChangeArrowheads="1"/>
          </p:cNvSpPr>
          <p:nvPr>
            <p:ph type="title"/>
          </p:nvPr>
        </p:nvSpPr>
        <p:spPr>
          <a:xfrm>
            <a:off x="249238" y="61737"/>
            <a:ext cx="8229600" cy="508000"/>
          </a:xfrm>
        </p:spPr>
        <p:txBody>
          <a:bodyPr/>
          <a:lstStyle/>
          <a:p>
            <a:pPr eaLnBrk="1" hangingPunct="1"/>
            <a:r>
              <a:rPr lang="en-US" dirty="0" smtClean="0"/>
              <a:t>Microphones/Audio Reinforcement?</a:t>
            </a:r>
          </a:p>
        </p:txBody>
      </p:sp>
      <p:sp>
        <p:nvSpPr>
          <p:cNvPr id="208899" name="Rectangle 3"/>
          <p:cNvSpPr>
            <a:spLocks noChangeArrowheads="1"/>
          </p:cNvSpPr>
          <p:nvPr/>
        </p:nvSpPr>
        <p:spPr bwMode="auto">
          <a:xfrm>
            <a:off x="6119814" y="710848"/>
            <a:ext cx="2744787" cy="2467680"/>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t>This is one area where PSU is still working on an ideal solution, which still seems to evade us</a:t>
            </a:r>
            <a:r>
              <a:rPr lang="en-US" sz="2000" b="0" dirty="0" smtClean="0">
                <a:effectLst>
                  <a:outerShdw blurRad="38100" dist="38100" dir="2700000" algn="tl">
                    <a:srgbClr val="000000"/>
                  </a:outerShdw>
                </a:effectLst>
              </a:rPr>
              <a:t>.</a:t>
            </a:r>
            <a:endParaRPr lang="en-US" sz="2000" b="0" dirty="0">
              <a:effectLst>
                <a:outerShdw blurRad="38100" dist="38100" dir="2700000" algn="tl">
                  <a:srgbClr val="000000"/>
                </a:outerShdw>
              </a:effectLst>
            </a:endParaRPr>
          </a:p>
          <a:p>
            <a:pPr>
              <a:spcBef>
                <a:spcPct val="20000"/>
              </a:spcBef>
              <a:spcAft>
                <a:spcPct val="75000"/>
              </a:spcAft>
              <a:defRPr/>
            </a:pPr>
            <a:endParaRPr lang="en-US" sz="2000" b="0" dirty="0">
              <a:effectLst>
                <a:outerShdw blurRad="38100" dist="38100" dir="2700000" algn="tl">
                  <a:srgbClr val="000000"/>
                </a:outerShdw>
              </a:effectLst>
            </a:endParaRPr>
          </a:p>
        </p:txBody>
      </p:sp>
      <p:sp>
        <p:nvSpPr>
          <p:cNvPr id="26629"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208902" name="Rectangle 6"/>
          <p:cNvSpPr>
            <a:spLocks noChangeArrowheads="1"/>
          </p:cNvSpPr>
          <p:nvPr/>
        </p:nvSpPr>
        <p:spPr bwMode="auto">
          <a:xfrm>
            <a:off x="277814" y="3328459"/>
            <a:ext cx="8475661" cy="1274626"/>
          </a:xfrm>
          <a:prstGeom prst="rect">
            <a:avLst/>
          </a:prstGeom>
          <a:noFill/>
          <a:ln w="9525">
            <a:noFill/>
            <a:miter lim="800000"/>
            <a:headEnd/>
            <a:tailEnd/>
          </a:ln>
          <a:effectLst/>
        </p:spPr>
        <p:txBody>
          <a:bodyPr/>
          <a:lstStyle/>
          <a:p>
            <a:pPr>
              <a:spcBef>
                <a:spcPct val="20000"/>
              </a:spcBef>
              <a:spcAft>
                <a:spcPct val="75000"/>
              </a:spcAft>
              <a:defRPr/>
            </a:pPr>
            <a:r>
              <a:rPr lang="en-US" sz="2400" b="0" dirty="0" smtClean="0">
                <a:solidFill>
                  <a:srgbClr val="FFCC00"/>
                </a:solidFill>
                <a:effectLst>
                  <a:outerShdw blurRad="38100" dist="38100" dir="2700000" algn="tl">
                    <a:srgbClr val="000000"/>
                  </a:outerShdw>
                </a:effectLst>
              </a:rPr>
              <a:t>PSU has both </a:t>
            </a:r>
            <a:r>
              <a:rPr lang="en-US" sz="2400" b="0" dirty="0" err="1" smtClean="0">
                <a:solidFill>
                  <a:srgbClr val="FFCC00"/>
                </a:solidFill>
                <a:effectLst>
                  <a:outerShdw blurRad="38100" dist="38100" dir="2700000" algn="tl">
                    <a:srgbClr val="000000"/>
                  </a:outerShdw>
                </a:effectLst>
              </a:rPr>
              <a:t>Sennheiser</a:t>
            </a:r>
            <a:r>
              <a:rPr lang="en-US" sz="2400" b="0" dirty="0" smtClean="0">
                <a:solidFill>
                  <a:srgbClr val="FFCC00"/>
                </a:solidFill>
                <a:effectLst>
                  <a:outerShdw blurRad="38100" dist="38100" dir="2700000" algn="tl">
                    <a:srgbClr val="000000"/>
                  </a:outerShdw>
                </a:effectLst>
              </a:rPr>
              <a:t> and </a:t>
            </a:r>
            <a:r>
              <a:rPr lang="en-US" sz="2400" b="0" dirty="0" err="1" smtClean="0">
                <a:solidFill>
                  <a:srgbClr val="FFCC00"/>
                </a:solidFill>
                <a:effectLst>
                  <a:outerShdw blurRad="38100" dist="38100" dir="2700000" algn="tl">
                    <a:srgbClr val="000000"/>
                  </a:outerShdw>
                </a:effectLst>
              </a:rPr>
              <a:t>Revolab</a:t>
            </a:r>
            <a:r>
              <a:rPr lang="en-US" sz="2400" b="0" dirty="0" smtClean="0">
                <a:solidFill>
                  <a:srgbClr val="FFCC00"/>
                </a:solidFill>
                <a:effectLst>
                  <a:outerShdw blurRad="38100" dist="38100" dir="2700000" algn="tl">
                    <a:srgbClr val="000000"/>
                  </a:outerShdw>
                </a:effectLst>
              </a:rPr>
              <a:t> microphones.  While there have been some issues, they have been on the triage support side and not particularly related to faculty training.</a:t>
            </a:r>
            <a:endParaRPr lang="en-US" sz="2400" b="0" dirty="0">
              <a:solidFill>
                <a:srgbClr val="FFCC00"/>
              </a:solidFill>
              <a:effectLst>
                <a:outerShdw blurRad="38100" dist="38100" dir="2700000" algn="tl">
                  <a:srgbClr val="000000"/>
                </a:outerShdw>
              </a:effectLst>
            </a:endParaRPr>
          </a:p>
        </p:txBody>
      </p:sp>
      <p:pic>
        <p:nvPicPr>
          <p:cNvPr id="64514" name="Picture 2" descr="C:\Documents and Settings\walkerm\Desktop\nwmet_logo_605 (1).gif"/>
          <p:cNvPicPr>
            <a:picLocks noChangeAspect="1" noChangeArrowheads="1"/>
          </p:cNvPicPr>
          <p:nvPr/>
        </p:nvPicPr>
        <p:blipFill>
          <a:blip r:embed="rId3" cstate="screen"/>
          <a:srcRect/>
          <a:stretch>
            <a:fillRect/>
          </a:stretch>
        </p:blipFill>
        <p:spPr bwMode="auto">
          <a:xfrm>
            <a:off x="7911380" y="1"/>
            <a:ext cx="1232620" cy="538762"/>
          </a:xfrm>
          <a:prstGeom prst="rect">
            <a:avLst/>
          </a:prstGeom>
          <a:noFill/>
        </p:spPr>
      </p:pic>
      <p:sp>
        <p:nvSpPr>
          <p:cNvPr id="2" name="Content Placeholder 1"/>
          <p:cNvSpPr>
            <a:spLocks noGrp="1"/>
          </p:cNvSpPr>
          <p:nvPr>
            <p:ph idx="1"/>
          </p:nvPr>
        </p:nvSpPr>
        <p:spPr>
          <a:xfrm>
            <a:off x="350838" y="762000"/>
            <a:ext cx="5623575" cy="2508354"/>
          </a:xfrm>
        </p:spPr>
        <p:txBody>
          <a:bodyPr/>
          <a:lstStyle/>
          <a:p>
            <a:endParaRPr lang="en-US" dirty="0"/>
          </a:p>
        </p:txBody>
      </p:sp>
      <p:pic>
        <p:nvPicPr>
          <p:cNvPr id="2050" name="Picture 2" descr="C:\Users\walkerm\Desktop\Mark's Docs\SennMic.pn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39725" y="784329"/>
            <a:ext cx="2038350" cy="24860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walkerm\Desktop\Mark's Docs\NWMet2011\hd_dual_channel_system_wearable.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2378075" y="794136"/>
            <a:ext cx="3596338" cy="247621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utoUpdateAnimBg="0"/>
      <p:bldP spid="20890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22263" y="1213556"/>
            <a:ext cx="7772400" cy="1224139"/>
          </a:xfrm>
        </p:spPr>
        <p:txBody>
          <a:bodyPr/>
          <a:lstStyle/>
          <a:p>
            <a:pPr eaLnBrk="1" hangingPunct="1">
              <a:defRPr/>
            </a:pPr>
            <a:r>
              <a:rPr lang="en-US" dirty="0" smtClean="0"/>
              <a:t>Section 3</a:t>
            </a:r>
          </a:p>
        </p:txBody>
      </p:sp>
      <p:sp>
        <p:nvSpPr>
          <p:cNvPr id="64515" name="Rectangle 3"/>
          <p:cNvSpPr>
            <a:spLocks noGrp="1" noChangeArrowheads="1"/>
          </p:cNvSpPr>
          <p:nvPr>
            <p:ph type="subTitle" idx="1"/>
          </p:nvPr>
        </p:nvSpPr>
        <p:spPr/>
        <p:txBody>
          <a:bodyPr/>
          <a:lstStyle/>
          <a:p>
            <a:pPr rtl="0" eaLnBrk="1" fontAlgn="base" hangingPunct="1"/>
            <a:r>
              <a:rPr lang="en-US" sz="3200" dirty="0" smtClean="0">
                <a:solidFill>
                  <a:srgbClr val="FFCC00"/>
                </a:solidFill>
                <a:effectLst>
                  <a:outerShdw blurRad="50800" dist="38100" algn="tr" rotWithShape="0">
                    <a:prstClr val="black">
                      <a:alpha val="40000"/>
                    </a:prstClr>
                  </a:outerShdw>
                </a:effectLst>
                <a:latin typeface="+mn-lt"/>
                <a:ea typeface="+mn-ea"/>
                <a:cs typeface="+mn-cs"/>
              </a:rPr>
              <a:t>Lessons Learned: PSU Technology Classrooms</a:t>
            </a:r>
            <a:endParaRPr lang="en-US" sz="32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Bottom)">
                                      <p:cBhvr>
                                        <p:cTn id="7" dur="500"/>
                                        <p:tgtEl>
                                          <p:spTgt spid="6451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4515">
                                            <p:txEl>
                                              <p:pRg st="0" end="0"/>
                                            </p:txEl>
                                          </p:spTgt>
                                        </p:tgtEl>
                                        <p:attrNameLst>
                                          <p:attrName>style.visibility</p:attrName>
                                        </p:attrNameLst>
                                      </p:cBhvr>
                                      <p:to>
                                        <p:strVal val="visible"/>
                                      </p:to>
                                    </p:set>
                                    <p:animEffect transition="in" filter="slide(fromTop)">
                                      <p:cBhvr>
                                        <p:cTn id="10"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dirty="0" smtClean="0"/>
              <a:t>Standardization in Classroom Technology</a:t>
            </a:r>
          </a:p>
        </p:txBody>
      </p:sp>
      <p:sp>
        <p:nvSpPr>
          <p:cNvPr id="25604" name="Rectangle 3"/>
          <p:cNvSpPr>
            <a:spLocks noGrp="1" noChangeArrowheads="1"/>
          </p:cNvSpPr>
          <p:nvPr>
            <p:ph type="title"/>
          </p:nvPr>
        </p:nvSpPr>
        <p:spPr>
          <a:xfrm>
            <a:off x="260351" y="45861"/>
            <a:ext cx="8901113" cy="508000"/>
          </a:xfrm>
        </p:spPr>
        <p:txBody>
          <a:bodyPr/>
          <a:lstStyle/>
          <a:p>
            <a:pPr eaLnBrk="1" hangingPunct="1"/>
            <a:r>
              <a:rPr lang="en-US" dirty="0" smtClean="0"/>
              <a:t>Instructor Stations and Furniture </a:t>
            </a:r>
          </a:p>
        </p:txBody>
      </p:sp>
      <p:sp>
        <p:nvSpPr>
          <p:cNvPr id="20480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4805" name="Rectangle 5"/>
          <p:cNvSpPr>
            <a:spLocks noChangeArrowheads="1"/>
          </p:cNvSpPr>
          <p:nvPr/>
        </p:nvSpPr>
        <p:spPr bwMode="auto">
          <a:xfrm>
            <a:off x="549564" y="960125"/>
            <a:ext cx="3339381" cy="4174226"/>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effectLst>
                  <a:outerShdw blurRad="38100" dist="38100" dir="2700000" algn="tl">
                    <a:srgbClr val="000000"/>
                  </a:outerShdw>
                </a:effectLst>
              </a:rPr>
              <a:t>Faculty seem more at ease with the resident technology now that the majority of the classrooms all </a:t>
            </a:r>
            <a:r>
              <a:rPr lang="en-US" sz="2000" i="1" dirty="0" smtClean="0">
                <a:effectLst>
                  <a:outerShdw blurRad="38100" dist="38100" dir="2700000" algn="tl">
                    <a:srgbClr val="000000"/>
                  </a:outerShdw>
                </a:effectLst>
              </a:rPr>
              <a:t>appear identical</a:t>
            </a:r>
            <a:r>
              <a:rPr lang="en-US" sz="2000" dirty="0" smtClean="0">
                <a:effectLst>
                  <a:outerShdw blurRad="38100" dist="38100" dir="2700000" algn="tl">
                    <a:srgbClr val="000000"/>
                  </a:outerShdw>
                </a:effectLst>
              </a:rPr>
              <a:t>, even when there are modest differences in instructors stations with items like document cameras and DVD/VHS combo players.</a:t>
            </a:r>
          </a:p>
        </p:txBody>
      </p:sp>
      <p:pic>
        <p:nvPicPr>
          <p:cNvPr id="58370" name="Picture 2" descr="C:\Documents and Settings\walkerm\Desktop\nwmet_logo_605 (1).gif"/>
          <p:cNvPicPr>
            <a:picLocks noChangeAspect="1" noChangeArrowheads="1"/>
          </p:cNvPicPr>
          <p:nvPr/>
        </p:nvPicPr>
        <p:blipFill>
          <a:blip r:embed="rId3" cstate="screen"/>
          <a:srcRect/>
          <a:stretch>
            <a:fillRect/>
          </a:stretch>
        </p:blipFill>
        <p:spPr bwMode="auto">
          <a:xfrm>
            <a:off x="7929680" y="0"/>
            <a:ext cx="1214320" cy="530763"/>
          </a:xfrm>
          <a:prstGeom prst="rect">
            <a:avLst/>
          </a:prstGeom>
          <a:noFill/>
        </p:spPr>
      </p:pic>
      <p:pic>
        <p:nvPicPr>
          <p:cNvPr id="58372" name="Picture 4" descr="C:\Documents and Settings\walkerm\Desktop\NWMet\NWMet201lKlasstech.jpg"/>
          <p:cNvPicPr>
            <a:picLocks noChangeAspect="1" noChangeArrowheads="1"/>
          </p:cNvPicPr>
          <p:nvPr/>
        </p:nvPicPr>
        <p:blipFill>
          <a:blip r:embed="rId4" cstate="screen"/>
          <a:srcRect/>
          <a:stretch>
            <a:fillRect/>
          </a:stretch>
        </p:blipFill>
        <p:spPr bwMode="auto">
          <a:xfrm>
            <a:off x="3964840" y="808335"/>
            <a:ext cx="4373336" cy="41742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dirty="0" smtClean="0"/>
              <a:t>Standardization in Classroom Technology</a:t>
            </a:r>
          </a:p>
        </p:txBody>
      </p:sp>
      <p:sp>
        <p:nvSpPr>
          <p:cNvPr id="25604" name="Rectangle 3"/>
          <p:cNvSpPr>
            <a:spLocks noGrp="1" noChangeArrowheads="1"/>
          </p:cNvSpPr>
          <p:nvPr>
            <p:ph type="title"/>
          </p:nvPr>
        </p:nvSpPr>
        <p:spPr>
          <a:xfrm>
            <a:off x="260351" y="45861"/>
            <a:ext cx="8901113" cy="508000"/>
          </a:xfrm>
        </p:spPr>
        <p:txBody>
          <a:bodyPr/>
          <a:lstStyle/>
          <a:p>
            <a:pPr eaLnBrk="1" hangingPunct="1"/>
            <a:r>
              <a:rPr lang="en-US" dirty="0" smtClean="0"/>
              <a:t>Wiring</a:t>
            </a:r>
            <a:r>
              <a:rPr lang="en-US" baseline="0" dirty="0" smtClean="0"/>
              <a:t> and Programming</a:t>
            </a:r>
            <a:r>
              <a:rPr lang="en-US" dirty="0" smtClean="0"/>
              <a:t>? </a:t>
            </a:r>
          </a:p>
        </p:txBody>
      </p:sp>
      <p:sp>
        <p:nvSpPr>
          <p:cNvPr id="20480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4805" name="Rectangle 5"/>
          <p:cNvSpPr>
            <a:spLocks noChangeArrowheads="1"/>
          </p:cNvSpPr>
          <p:nvPr/>
        </p:nvSpPr>
        <p:spPr bwMode="auto">
          <a:xfrm>
            <a:off x="277814" y="712611"/>
            <a:ext cx="2396811" cy="4042264"/>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effectLst>
                  <a:outerShdw blurRad="38100" dist="38100" dir="2700000" algn="tl">
                    <a:srgbClr val="000000"/>
                  </a:outerShdw>
                </a:effectLst>
              </a:rPr>
              <a:t>We’ve moved to RS 232 controls from a mixture of IR and RS 232 for control systems and projectors</a:t>
            </a:r>
          </a:p>
          <a:p>
            <a:pPr>
              <a:spcBef>
                <a:spcPct val="20000"/>
              </a:spcBef>
              <a:spcAft>
                <a:spcPct val="75000"/>
              </a:spcAft>
              <a:defRPr/>
            </a:pPr>
            <a:r>
              <a:rPr lang="en-US" sz="2000" dirty="0" smtClean="0">
                <a:effectLst>
                  <a:outerShdw blurRad="38100" dist="38100" dir="2700000" algn="tl">
                    <a:srgbClr val="000000"/>
                  </a:outerShdw>
                </a:effectLst>
              </a:rPr>
              <a:t>We program most of our Extron System 5 IP switchers to a uniform standard.</a:t>
            </a:r>
            <a:endParaRPr lang="en-US" sz="2000" dirty="0">
              <a:effectLst>
                <a:outerShdw blurRad="38100" dist="38100" dir="2700000" algn="tl">
                  <a:srgbClr val="000000"/>
                </a:outerShdw>
              </a:effectLst>
            </a:endParaRPr>
          </a:p>
        </p:txBody>
      </p:sp>
      <p:pic>
        <p:nvPicPr>
          <p:cNvPr id="58370" name="Picture 2" descr="C:\Documents and Settings\walkerm\Desktop\nwmet_logo_605 (1).gif"/>
          <p:cNvPicPr>
            <a:picLocks noChangeAspect="1" noChangeArrowheads="1"/>
          </p:cNvPicPr>
          <p:nvPr/>
        </p:nvPicPr>
        <p:blipFill>
          <a:blip r:embed="rId3" cstate="screen"/>
          <a:srcRect/>
          <a:stretch>
            <a:fillRect/>
          </a:stretch>
        </p:blipFill>
        <p:spPr bwMode="auto">
          <a:xfrm>
            <a:off x="7929680" y="0"/>
            <a:ext cx="1214320" cy="530763"/>
          </a:xfrm>
          <a:prstGeom prst="rect">
            <a:avLst/>
          </a:prstGeom>
          <a:noFill/>
        </p:spPr>
      </p:pic>
      <p:pic>
        <p:nvPicPr>
          <p:cNvPr id="58371" name="Picture 3" descr="C:\Documents and Settings\walkerm\Desktop\NWMet\Extron5IPconfig.jpg"/>
          <p:cNvPicPr>
            <a:picLocks noChangeAspect="1" noChangeArrowheads="1"/>
          </p:cNvPicPr>
          <p:nvPr/>
        </p:nvPicPr>
        <p:blipFill>
          <a:blip r:embed="rId4" cstate="screen"/>
          <a:srcRect/>
          <a:stretch>
            <a:fillRect/>
          </a:stretch>
        </p:blipFill>
        <p:spPr bwMode="auto">
          <a:xfrm>
            <a:off x="2790131" y="808336"/>
            <a:ext cx="6183779" cy="41836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dirty="0" smtClean="0"/>
              <a:t>Standardization in Classroom Technology</a:t>
            </a:r>
          </a:p>
        </p:txBody>
      </p:sp>
      <p:sp>
        <p:nvSpPr>
          <p:cNvPr id="25604" name="Rectangle 3"/>
          <p:cNvSpPr>
            <a:spLocks noGrp="1" noChangeArrowheads="1"/>
          </p:cNvSpPr>
          <p:nvPr>
            <p:ph type="title"/>
          </p:nvPr>
        </p:nvSpPr>
        <p:spPr>
          <a:xfrm>
            <a:off x="260351" y="45861"/>
            <a:ext cx="8901113" cy="508000"/>
          </a:xfrm>
        </p:spPr>
        <p:txBody>
          <a:bodyPr/>
          <a:lstStyle/>
          <a:p>
            <a:pPr eaLnBrk="1" hangingPunct="1"/>
            <a:r>
              <a:rPr lang="en-US" dirty="0"/>
              <a:t>Eradication of Variation: </a:t>
            </a:r>
            <a:r>
              <a:rPr lang="en-US" dirty="0" err="1"/>
              <a:t>Ondine</a:t>
            </a:r>
            <a:r>
              <a:rPr lang="en-US" dirty="0"/>
              <a:t> 218</a:t>
            </a:r>
            <a:endParaRPr lang="en-US" dirty="0" smtClean="0"/>
          </a:p>
        </p:txBody>
      </p:sp>
      <p:sp>
        <p:nvSpPr>
          <p:cNvPr id="20480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4805" name="Rectangle 5"/>
          <p:cNvSpPr>
            <a:spLocks noChangeArrowheads="1"/>
          </p:cNvSpPr>
          <p:nvPr/>
        </p:nvSpPr>
        <p:spPr bwMode="auto">
          <a:xfrm>
            <a:off x="277814" y="1643180"/>
            <a:ext cx="2624496" cy="2276849"/>
          </a:xfrm>
          <a:prstGeom prst="rect">
            <a:avLst/>
          </a:prstGeom>
          <a:noFill/>
          <a:ln w="9525">
            <a:noFill/>
            <a:miter lim="800000"/>
            <a:headEnd/>
            <a:tailEnd/>
          </a:ln>
          <a:effectLst/>
        </p:spPr>
        <p:txBody>
          <a:bodyPr/>
          <a:lstStyle/>
          <a:p>
            <a:pPr algn="ctr">
              <a:spcBef>
                <a:spcPct val="20000"/>
              </a:spcBef>
              <a:spcAft>
                <a:spcPct val="75000"/>
              </a:spcAft>
              <a:defRPr/>
            </a:pPr>
            <a:r>
              <a:rPr lang="en-US" sz="3200" dirty="0" smtClean="0">
                <a:effectLst>
                  <a:outerShdw blurRad="38100" dist="38100" dir="2700000" algn="tl">
                    <a:srgbClr val="000000"/>
                  </a:outerShdw>
                </a:effectLst>
              </a:rPr>
              <a:t>ONDINE 218</a:t>
            </a:r>
          </a:p>
          <a:p>
            <a:pPr algn="ctr">
              <a:spcBef>
                <a:spcPct val="20000"/>
              </a:spcBef>
              <a:spcAft>
                <a:spcPct val="75000"/>
              </a:spcAft>
              <a:defRPr/>
            </a:pPr>
            <a:r>
              <a:rPr lang="en-US" sz="3200" dirty="0" smtClean="0">
                <a:effectLst>
                  <a:outerShdw blurRad="38100" dist="38100" dir="2700000" algn="tl">
                    <a:srgbClr val="000000"/>
                  </a:outerShdw>
                </a:effectLst>
              </a:rPr>
              <a:t>BEFORE</a:t>
            </a:r>
            <a:endParaRPr lang="en-US" sz="3200" dirty="0">
              <a:effectLst>
                <a:outerShdw blurRad="38100" dist="38100" dir="2700000" algn="tl">
                  <a:srgbClr val="000000"/>
                </a:outerShdw>
              </a:effectLst>
            </a:endParaRPr>
          </a:p>
        </p:txBody>
      </p:sp>
      <p:pic>
        <p:nvPicPr>
          <p:cNvPr id="58370" name="Picture 2" descr="C:\Documents and Settings\walkerm\Desktop\nwmet_logo_605 (1).gif"/>
          <p:cNvPicPr>
            <a:picLocks noChangeAspect="1" noChangeArrowheads="1"/>
          </p:cNvPicPr>
          <p:nvPr/>
        </p:nvPicPr>
        <p:blipFill>
          <a:blip r:embed="rId3" cstate="screen"/>
          <a:srcRect/>
          <a:stretch>
            <a:fillRect/>
          </a:stretch>
        </p:blipFill>
        <p:spPr bwMode="auto">
          <a:xfrm>
            <a:off x="7929680" y="0"/>
            <a:ext cx="1214320" cy="530763"/>
          </a:xfrm>
          <a:prstGeom prst="rect">
            <a:avLst/>
          </a:prstGeom>
          <a:noFill/>
        </p:spPr>
      </p:pic>
      <p:pic>
        <p:nvPicPr>
          <p:cNvPr id="4098" name="Picture 2" descr="C:\Users\walkerm\Desktop\OND 218 01 before.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002003" y="712610"/>
            <a:ext cx="5692809" cy="42699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5843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dirty="0" smtClean="0"/>
              <a:t>Standardization in Classroom Technology</a:t>
            </a:r>
          </a:p>
        </p:txBody>
      </p:sp>
      <p:sp>
        <p:nvSpPr>
          <p:cNvPr id="25604" name="Rectangle 3"/>
          <p:cNvSpPr>
            <a:spLocks noGrp="1" noChangeArrowheads="1"/>
          </p:cNvSpPr>
          <p:nvPr>
            <p:ph type="title"/>
          </p:nvPr>
        </p:nvSpPr>
        <p:spPr>
          <a:xfrm>
            <a:off x="260351" y="45861"/>
            <a:ext cx="8901113" cy="508000"/>
          </a:xfrm>
        </p:spPr>
        <p:txBody>
          <a:bodyPr/>
          <a:lstStyle/>
          <a:p>
            <a:pPr eaLnBrk="1" hangingPunct="1"/>
            <a:r>
              <a:rPr lang="en-US" dirty="0" err="1" smtClean="0"/>
              <a:t>Ondine</a:t>
            </a:r>
            <a:r>
              <a:rPr lang="en-US" dirty="0" smtClean="0"/>
              <a:t> 218</a:t>
            </a:r>
          </a:p>
        </p:txBody>
      </p:sp>
      <p:sp>
        <p:nvSpPr>
          <p:cNvPr id="20480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4805" name="Rectangle 5"/>
          <p:cNvSpPr>
            <a:spLocks noChangeArrowheads="1"/>
          </p:cNvSpPr>
          <p:nvPr/>
        </p:nvSpPr>
        <p:spPr bwMode="auto">
          <a:xfrm>
            <a:off x="277814" y="1643180"/>
            <a:ext cx="2624496" cy="2276849"/>
          </a:xfrm>
          <a:prstGeom prst="rect">
            <a:avLst/>
          </a:prstGeom>
          <a:noFill/>
          <a:ln w="9525">
            <a:noFill/>
            <a:miter lim="800000"/>
            <a:headEnd/>
            <a:tailEnd/>
          </a:ln>
          <a:effectLst/>
        </p:spPr>
        <p:txBody>
          <a:bodyPr/>
          <a:lstStyle/>
          <a:p>
            <a:pPr algn="ctr">
              <a:spcBef>
                <a:spcPct val="20000"/>
              </a:spcBef>
              <a:spcAft>
                <a:spcPct val="75000"/>
              </a:spcAft>
              <a:defRPr/>
            </a:pPr>
            <a:r>
              <a:rPr lang="en-US" sz="3200" dirty="0" smtClean="0">
                <a:effectLst>
                  <a:outerShdw blurRad="38100" dist="38100" dir="2700000" algn="tl">
                    <a:srgbClr val="000000"/>
                  </a:outerShdw>
                </a:effectLst>
              </a:rPr>
              <a:t>ONDINE 218</a:t>
            </a:r>
          </a:p>
          <a:p>
            <a:pPr algn="ctr">
              <a:spcBef>
                <a:spcPct val="20000"/>
              </a:spcBef>
              <a:spcAft>
                <a:spcPct val="75000"/>
              </a:spcAft>
              <a:defRPr/>
            </a:pPr>
            <a:r>
              <a:rPr lang="en-US" sz="3200" dirty="0" smtClean="0">
                <a:effectLst>
                  <a:outerShdw blurRad="38100" dist="38100" dir="2700000" algn="tl">
                    <a:srgbClr val="000000"/>
                  </a:outerShdw>
                </a:effectLst>
              </a:rPr>
              <a:t>AFTER</a:t>
            </a:r>
            <a:endParaRPr lang="en-US" sz="3200" dirty="0">
              <a:effectLst>
                <a:outerShdw blurRad="38100" dist="38100" dir="2700000" algn="tl">
                  <a:srgbClr val="000000"/>
                </a:outerShdw>
              </a:effectLst>
            </a:endParaRPr>
          </a:p>
        </p:txBody>
      </p:sp>
      <p:pic>
        <p:nvPicPr>
          <p:cNvPr id="58370" name="Picture 2" descr="C:\Documents and Settings\walkerm\Desktop\nwmet_logo_605 (1).gif"/>
          <p:cNvPicPr>
            <a:picLocks noChangeAspect="1" noChangeArrowheads="1"/>
          </p:cNvPicPr>
          <p:nvPr/>
        </p:nvPicPr>
        <p:blipFill>
          <a:blip r:embed="rId3" cstate="screen"/>
          <a:srcRect/>
          <a:stretch>
            <a:fillRect/>
          </a:stretch>
        </p:blipFill>
        <p:spPr bwMode="auto">
          <a:xfrm>
            <a:off x="7929680" y="0"/>
            <a:ext cx="1214320" cy="530763"/>
          </a:xfrm>
          <a:prstGeom prst="rect">
            <a:avLst/>
          </a:prstGeom>
          <a:noFill/>
        </p:spPr>
      </p:pic>
      <p:pic>
        <p:nvPicPr>
          <p:cNvPr id="5122" name="Picture 2" descr="C:\Users\walkerm\Desktop\OND 218 04 after.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527769" y="732440"/>
            <a:ext cx="5009071" cy="41224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6189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dirty="0" smtClean="0"/>
              <a:t>Standardization in Classroom Technology</a:t>
            </a:r>
          </a:p>
        </p:txBody>
      </p:sp>
      <p:sp>
        <p:nvSpPr>
          <p:cNvPr id="25604" name="Rectangle 3"/>
          <p:cNvSpPr>
            <a:spLocks noGrp="1" noChangeArrowheads="1"/>
          </p:cNvSpPr>
          <p:nvPr>
            <p:ph type="title"/>
          </p:nvPr>
        </p:nvSpPr>
        <p:spPr>
          <a:xfrm>
            <a:off x="260351" y="45861"/>
            <a:ext cx="8901113" cy="508000"/>
          </a:xfrm>
        </p:spPr>
        <p:txBody>
          <a:bodyPr/>
          <a:lstStyle/>
          <a:p>
            <a:pPr eaLnBrk="1" hangingPunct="1"/>
            <a:r>
              <a:rPr lang="en-US" dirty="0" err="1" smtClean="0"/>
              <a:t>Ondine</a:t>
            </a:r>
            <a:r>
              <a:rPr lang="en-US" dirty="0" smtClean="0"/>
              <a:t> 218</a:t>
            </a:r>
          </a:p>
        </p:txBody>
      </p:sp>
      <p:sp>
        <p:nvSpPr>
          <p:cNvPr id="20480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4805" name="Rectangle 5"/>
          <p:cNvSpPr>
            <a:spLocks noChangeArrowheads="1"/>
          </p:cNvSpPr>
          <p:nvPr/>
        </p:nvSpPr>
        <p:spPr bwMode="auto">
          <a:xfrm>
            <a:off x="277814" y="1643180"/>
            <a:ext cx="2624496" cy="2276849"/>
          </a:xfrm>
          <a:prstGeom prst="rect">
            <a:avLst/>
          </a:prstGeom>
          <a:noFill/>
          <a:ln w="9525">
            <a:noFill/>
            <a:miter lim="800000"/>
            <a:headEnd/>
            <a:tailEnd/>
          </a:ln>
          <a:effectLst/>
        </p:spPr>
        <p:txBody>
          <a:bodyPr/>
          <a:lstStyle/>
          <a:p>
            <a:pPr algn="ctr">
              <a:spcBef>
                <a:spcPct val="20000"/>
              </a:spcBef>
              <a:spcAft>
                <a:spcPct val="75000"/>
              </a:spcAft>
              <a:defRPr/>
            </a:pPr>
            <a:r>
              <a:rPr lang="en-US" sz="3200" dirty="0" smtClean="0">
                <a:effectLst>
                  <a:outerShdw blurRad="38100" dist="38100" dir="2700000" algn="tl">
                    <a:srgbClr val="000000"/>
                  </a:outerShdw>
                </a:effectLst>
              </a:rPr>
              <a:t>ONDINE 218</a:t>
            </a:r>
          </a:p>
          <a:p>
            <a:pPr algn="ctr">
              <a:spcBef>
                <a:spcPct val="20000"/>
              </a:spcBef>
              <a:spcAft>
                <a:spcPct val="75000"/>
              </a:spcAft>
              <a:defRPr/>
            </a:pPr>
            <a:r>
              <a:rPr lang="en-US" sz="3200" dirty="0" smtClean="0">
                <a:effectLst>
                  <a:outerShdw blurRad="38100" dist="38100" dir="2700000" algn="tl">
                    <a:srgbClr val="000000"/>
                  </a:outerShdw>
                </a:effectLst>
              </a:rPr>
              <a:t>BEFORE</a:t>
            </a:r>
            <a:endParaRPr lang="en-US" sz="3200" dirty="0">
              <a:effectLst>
                <a:outerShdw blurRad="38100" dist="38100" dir="2700000" algn="tl">
                  <a:srgbClr val="000000"/>
                </a:outerShdw>
              </a:effectLst>
            </a:endParaRPr>
          </a:p>
        </p:txBody>
      </p:sp>
      <p:pic>
        <p:nvPicPr>
          <p:cNvPr id="58370" name="Picture 2" descr="C:\Documents and Settings\walkerm\Desktop\nwmet_logo_605 (1).gif"/>
          <p:cNvPicPr>
            <a:picLocks noChangeAspect="1" noChangeArrowheads="1"/>
          </p:cNvPicPr>
          <p:nvPr/>
        </p:nvPicPr>
        <p:blipFill>
          <a:blip r:embed="rId3" cstate="screen"/>
          <a:srcRect/>
          <a:stretch>
            <a:fillRect/>
          </a:stretch>
        </p:blipFill>
        <p:spPr bwMode="auto">
          <a:xfrm>
            <a:off x="7929680" y="0"/>
            <a:ext cx="1214320" cy="530763"/>
          </a:xfrm>
          <a:prstGeom prst="rect">
            <a:avLst/>
          </a:prstGeom>
          <a:noFill/>
        </p:spPr>
      </p:pic>
      <p:pic>
        <p:nvPicPr>
          <p:cNvPr id="6146" name="Picture 2" descr="C:\Users\walkerm\Desktop\OND 218 06 before.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129995" y="694473"/>
            <a:ext cx="5818174" cy="43639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2427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dirty="0" smtClean="0"/>
              <a:t>Standardization in Classroom Technology</a:t>
            </a:r>
          </a:p>
        </p:txBody>
      </p:sp>
      <p:sp>
        <p:nvSpPr>
          <p:cNvPr id="9219" name="Rectangle 2"/>
          <p:cNvSpPr>
            <a:spLocks noGrp="1" noChangeArrowheads="1"/>
          </p:cNvSpPr>
          <p:nvPr>
            <p:ph type="title"/>
          </p:nvPr>
        </p:nvSpPr>
        <p:spPr>
          <a:xfrm>
            <a:off x="231775" y="61737"/>
            <a:ext cx="8229600" cy="508000"/>
          </a:xfrm>
        </p:spPr>
        <p:txBody>
          <a:bodyPr/>
          <a:lstStyle/>
          <a:p>
            <a:pPr eaLnBrk="1" hangingPunct="1"/>
            <a:r>
              <a:rPr lang="en-US" dirty="0" smtClean="0"/>
              <a:t>A Few Notes			</a:t>
            </a:r>
          </a:p>
        </p:txBody>
      </p:sp>
      <p:sp>
        <p:nvSpPr>
          <p:cNvPr id="16387" name="Rectangle 3"/>
          <p:cNvSpPr>
            <a:spLocks noGrp="1" noChangeArrowheads="1"/>
          </p:cNvSpPr>
          <p:nvPr>
            <p:ph type="body" idx="1"/>
          </p:nvPr>
        </p:nvSpPr>
        <p:spPr>
          <a:xfrm>
            <a:off x="239713" y="960126"/>
            <a:ext cx="8431212" cy="3870644"/>
          </a:xfrm>
        </p:spPr>
        <p:txBody>
          <a:bodyPr/>
          <a:lstStyle/>
          <a:p>
            <a:pPr marL="233363" indent="-233363" eaLnBrk="1" hangingPunct="1">
              <a:spcAft>
                <a:spcPct val="75000"/>
              </a:spcAft>
              <a:buClr>
                <a:srgbClr val="FF9900"/>
              </a:buClr>
              <a:buFontTx/>
              <a:buChar char="•"/>
              <a:defRPr/>
            </a:pPr>
            <a:r>
              <a:rPr lang="en-US" sz="3600" dirty="0" smtClean="0"/>
              <a:t>Sharing PSU’s experience</a:t>
            </a:r>
          </a:p>
          <a:p>
            <a:pPr marL="233363" indent="-233363" eaLnBrk="1" hangingPunct="1">
              <a:spcAft>
                <a:spcPct val="75000"/>
              </a:spcAft>
              <a:buClr>
                <a:srgbClr val="FF9900"/>
              </a:buClr>
              <a:buFontTx/>
              <a:buChar char="•"/>
              <a:defRPr/>
            </a:pPr>
            <a:r>
              <a:rPr lang="en-US" sz="3600" dirty="0" smtClean="0"/>
              <a:t>Hindsight </a:t>
            </a:r>
            <a:r>
              <a:rPr lang="en-US" sz="3600" i="1" dirty="0" smtClean="0"/>
              <a:t>is</a:t>
            </a:r>
            <a:r>
              <a:rPr lang="en-US" sz="3600" dirty="0" smtClean="0"/>
              <a:t> 20/20</a:t>
            </a:r>
          </a:p>
          <a:p>
            <a:pPr marL="233363" indent="-233363" eaLnBrk="1" hangingPunct="1">
              <a:spcAft>
                <a:spcPct val="75000"/>
              </a:spcAft>
              <a:buClr>
                <a:srgbClr val="FF9900"/>
              </a:buClr>
              <a:buFontTx/>
              <a:buChar char="•"/>
              <a:defRPr/>
            </a:pPr>
            <a:r>
              <a:rPr lang="en-US" sz="3600" dirty="0" smtClean="0"/>
              <a:t>A disclaimer about products and bias</a:t>
            </a:r>
          </a:p>
          <a:p>
            <a:pPr marL="233363" indent="-233363" eaLnBrk="1" hangingPunct="1">
              <a:spcAft>
                <a:spcPct val="75000"/>
              </a:spcAft>
              <a:buClr>
                <a:srgbClr val="FF9900"/>
              </a:buClr>
              <a:buFontTx/>
              <a:buChar char="•"/>
              <a:defRPr/>
            </a:pPr>
            <a:r>
              <a:rPr lang="en-US" sz="3600" dirty="0" smtClean="0"/>
              <a:t>Questions</a:t>
            </a:r>
          </a:p>
          <a:p>
            <a:pPr marL="233363" indent="-233363" eaLnBrk="1" hangingPunct="1">
              <a:spcAft>
                <a:spcPct val="75000"/>
              </a:spcAft>
              <a:buClr>
                <a:srgbClr val="FF9900"/>
              </a:buClr>
              <a:buFontTx/>
              <a:buChar char="•"/>
              <a:defRPr/>
            </a:pPr>
            <a:endParaRPr lang="en-US" sz="2400" dirty="0" smtClean="0"/>
          </a:p>
        </p:txBody>
      </p:sp>
      <p:pic>
        <p:nvPicPr>
          <p:cNvPr id="7169" name="Picture 1" descr="C:\Documents and Settings\walkerm\Desktop\nwmet_logo_605 (1).gif"/>
          <p:cNvPicPr>
            <a:picLocks noChangeAspect="1" noChangeArrowheads="1"/>
          </p:cNvPicPr>
          <p:nvPr/>
        </p:nvPicPr>
        <p:blipFill>
          <a:blip r:embed="rId3" cstate="screen"/>
          <a:srcRect/>
          <a:stretch>
            <a:fillRect/>
          </a:stretch>
        </p:blipFill>
        <p:spPr bwMode="auto">
          <a:xfrm>
            <a:off x="7989182" y="0"/>
            <a:ext cx="1154818" cy="5047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dirty="0" smtClean="0"/>
              <a:t>Standardization in Classroom Technology</a:t>
            </a:r>
          </a:p>
        </p:txBody>
      </p:sp>
      <p:sp>
        <p:nvSpPr>
          <p:cNvPr id="25604" name="Rectangle 3"/>
          <p:cNvSpPr>
            <a:spLocks noGrp="1" noChangeArrowheads="1"/>
          </p:cNvSpPr>
          <p:nvPr>
            <p:ph type="title"/>
          </p:nvPr>
        </p:nvSpPr>
        <p:spPr>
          <a:xfrm>
            <a:off x="260351" y="45861"/>
            <a:ext cx="8901113" cy="508000"/>
          </a:xfrm>
        </p:spPr>
        <p:txBody>
          <a:bodyPr/>
          <a:lstStyle/>
          <a:p>
            <a:pPr eaLnBrk="1" hangingPunct="1"/>
            <a:r>
              <a:rPr lang="en-US" dirty="0" err="1" smtClean="0"/>
              <a:t>Ondine</a:t>
            </a:r>
            <a:r>
              <a:rPr lang="en-US" dirty="0" smtClean="0"/>
              <a:t> 218</a:t>
            </a:r>
          </a:p>
        </p:txBody>
      </p:sp>
      <p:sp>
        <p:nvSpPr>
          <p:cNvPr id="20480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sp>
        <p:nvSpPr>
          <p:cNvPr id="204805" name="Rectangle 5"/>
          <p:cNvSpPr>
            <a:spLocks noChangeArrowheads="1"/>
          </p:cNvSpPr>
          <p:nvPr/>
        </p:nvSpPr>
        <p:spPr bwMode="auto">
          <a:xfrm>
            <a:off x="277814" y="1643180"/>
            <a:ext cx="3687026" cy="2276849"/>
          </a:xfrm>
          <a:prstGeom prst="rect">
            <a:avLst/>
          </a:prstGeom>
          <a:noFill/>
          <a:ln w="9525">
            <a:noFill/>
            <a:miter lim="800000"/>
            <a:headEnd/>
            <a:tailEnd/>
          </a:ln>
          <a:effectLst/>
        </p:spPr>
        <p:txBody>
          <a:bodyPr/>
          <a:lstStyle/>
          <a:p>
            <a:pPr algn="ctr">
              <a:spcBef>
                <a:spcPct val="20000"/>
              </a:spcBef>
              <a:spcAft>
                <a:spcPct val="75000"/>
              </a:spcAft>
              <a:defRPr/>
            </a:pPr>
            <a:r>
              <a:rPr lang="en-US" sz="3200" dirty="0" smtClean="0">
                <a:effectLst>
                  <a:outerShdw blurRad="38100" dist="38100" dir="2700000" algn="tl">
                    <a:srgbClr val="000000"/>
                  </a:outerShdw>
                </a:effectLst>
              </a:rPr>
              <a:t>ONDINE 218</a:t>
            </a:r>
          </a:p>
          <a:p>
            <a:pPr algn="ctr">
              <a:spcBef>
                <a:spcPct val="20000"/>
              </a:spcBef>
              <a:spcAft>
                <a:spcPct val="75000"/>
              </a:spcAft>
              <a:defRPr/>
            </a:pPr>
            <a:r>
              <a:rPr lang="en-US" sz="3200" dirty="0" smtClean="0">
                <a:effectLst>
                  <a:outerShdw blurRad="38100" dist="38100" dir="2700000" algn="tl">
                    <a:srgbClr val="000000"/>
                  </a:outerShdw>
                </a:effectLst>
              </a:rPr>
              <a:t>AFTER</a:t>
            </a:r>
            <a:endParaRPr lang="en-US" sz="3200" dirty="0">
              <a:effectLst>
                <a:outerShdw blurRad="38100" dist="38100" dir="2700000" algn="tl">
                  <a:srgbClr val="000000"/>
                </a:outerShdw>
              </a:effectLst>
            </a:endParaRPr>
          </a:p>
        </p:txBody>
      </p:sp>
      <p:pic>
        <p:nvPicPr>
          <p:cNvPr id="58370" name="Picture 2" descr="C:\Documents and Settings\walkerm\Desktop\nwmet_logo_605 (1).gif"/>
          <p:cNvPicPr>
            <a:picLocks noChangeAspect="1" noChangeArrowheads="1"/>
          </p:cNvPicPr>
          <p:nvPr/>
        </p:nvPicPr>
        <p:blipFill>
          <a:blip r:embed="rId3" cstate="screen"/>
          <a:srcRect/>
          <a:stretch>
            <a:fillRect/>
          </a:stretch>
        </p:blipFill>
        <p:spPr bwMode="auto">
          <a:xfrm>
            <a:off x="7929680" y="0"/>
            <a:ext cx="1214320" cy="530763"/>
          </a:xfrm>
          <a:prstGeom prst="rect">
            <a:avLst/>
          </a:prstGeom>
          <a:noFill/>
        </p:spPr>
      </p:pic>
      <p:pic>
        <p:nvPicPr>
          <p:cNvPr id="7170" name="Picture 2" descr="C:\Users\walkerm\Desktop\OND 218 07 after.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803041" y="645102"/>
            <a:ext cx="3205010" cy="42730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872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p:spPr>
        <p:txBody>
          <a:bodyPr/>
          <a:lstStyle/>
          <a:p>
            <a:r>
              <a:rPr lang="en-US" dirty="0" smtClean="0"/>
              <a:t>Standardization in Classroom Technology</a:t>
            </a:r>
          </a:p>
        </p:txBody>
      </p:sp>
      <p:sp>
        <p:nvSpPr>
          <p:cNvPr id="29699" name="Rectangle 2"/>
          <p:cNvSpPr>
            <a:spLocks noGrp="1" noChangeArrowheads="1"/>
          </p:cNvSpPr>
          <p:nvPr>
            <p:ph type="title"/>
          </p:nvPr>
        </p:nvSpPr>
        <p:spPr>
          <a:xfrm>
            <a:off x="257175" y="52917"/>
            <a:ext cx="8904288" cy="511528"/>
          </a:xfrm>
        </p:spPr>
        <p:txBody>
          <a:bodyPr/>
          <a:lstStyle/>
          <a:p>
            <a:pPr eaLnBrk="1" hangingPunct="1"/>
            <a:r>
              <a:rPr lang="en-US" dirty="0" smtClean="0"/>
              <a:t>PSU</a:t>
            </a:r>
            <a:r>
              <a:rPr lang="en-US" baseline="0" dirty="0" smtClean="0"/>
              <a:t> Technology Classrooms (circa</a:t>
            </a:r>
            <a:r>
              <a:rPr lang="en-US" dirty="0" smtClean="0"/>
              <a:t> 2011</a:t>
            </a:r>
            <a:r>
              <a:rPr lang="en-US" baseline="0" dirty="0" smtClean="0"/>
              <a:t>)</a:t>
            </a:r>
            <a:endParaRPr lang="en-US" dirty="0" smtClean="0"/>
          </a:p>
        </p:txBody>
      </p:sp>
      <p:sp>
        <p:nvSpPr>
          <p:cNvPr id="217091" name="Rectangle 3"/>
          <p:cNvSpPr>
            <a:spLocks noChangeArrowheads="1"/>
          </p:cNvSpPr>
          <p:nvPr/>
        </p:nvSpPr>
        <p:spPr bwMode="auto">
          <a:xfrm>
            <a:off x="6014005" y="656546"/>
            <a:ext cx="3129995" cy="4326014"/>
          </a:xfrm>
          <a:prstGeom prst="rect">
            <a:avLst/>
          </a:prstGeom>
          <a:noFill/>
          <a:ln w="9525">
            <a:noFill/>
            <a:miter lim="800000"/>
            <a:headEnd/>
            <a:tailEnd/>
          </a:ln>
          <a:effectLst/>
        </p:spPr>
        <p:txBody>
          <a:bodyPr/>
          <a:lstStyle/>
          <a:p>
            <a:pPr>
              <a:spcBef>
                <a:spcPct val="20000"/>
              </a:spcBef>
              <a:spcAft>
                <a:spcPct val="75000"/>
              </a:spcAft>
              <a:defRPr/>
            </a:pPr>
            <a:r>
              <a:rPr lang="en-US" sz="2000" i="1" dirty="0" smtClean="0">
                <a:effectLst>
                  <a:outerShdw blurRad="38100" dist="38100" dir="2700000" algn="tl">
                    <a:srgbClr val="000000"/>
                  </a:outerShdw>
                </a:effectLst>
              </a:rPr>
              <a:t>3</a:t>
            </a:r>
            <a:r>
              <a:rPr lang="en-US" sz="2000" b="0" dirty="0" smtClean="0">
                <a:effectLst>
                  <a:outerShdw blurRad="38100" dist="38100" dir="2700000" algn="tl">
                    <a:srgbClr val="000000"/>
                  </a:outerShdw>
                </a:effectLst>
              </a:rPr>
              <a:t> AMX controlled multi-screen classrooms (There used to be </a:t>
            </a:r>
            <a:r>
              <a:rPr lang="en-US" sz="2000" i="1" dirty="0" smtClean="0">
                <a:effectLst>
                  <a:outerShdw blurRad="38100" dist="38100" dir="2700000" algn="tl">
                    <a:srgbClr val="000000"/>
                  </a:outerShdw>
                </a:effectLst>
              </a:rPr>
              <a:t>14</a:t>
            </a:r>
            <a:r>
              <a:rPr lang="en-US" sz="2000" b="0" dirty="0" smtClean="0">
                <a:effectLst>
                  <a:outerShdw blurRad="38100" dist="38100" dir="2700000" algn="tl">
                    <a:srgbClr val="000000"/>
                  </a:outerShdw>
                </a:effectLst>
              </a:rPr>
              <a:t> w/AMX.)</a:t>
            </a:r>
          </a:p>
          <a:p>
            <a:pPr>
              <a:spcBef>
                <a:spcPct val="20000"/>
              </a:spcBef>
              <a:spcAft>
                <a:spcPct val="75000"/>
              </a:spcAft>
              <a:defRPr/>
            </a:pPr>
            <a:r>
              <a:rPr lang="en-US" sz="2000" i="1" dirty="0" smtClean="0">
                <a:effectLst>
                  <a:outerShdw blurRad="38100" dist="38100" dir="2700000" algn="tl">
                    <a:srgbClr val="000000"/>
                  </a:outerShdw>
                </a:effectLst>
              </a:rPr>
              <a:t>7</a:t>
            </a:r>
            <a:r>
              <a:rPr lang="en-US" sz="2000" b="0" dirty="0" smtClean="0">
                <a:effectLst>
                  <a:outerShdw blurRad="38100" dist="38100" dir="2700000" algn="tl">
                    <a:srgbClr val="000000"/>
                  </a:outerShdw>
                </a:effectLst>
              </a:rPr>
              <a:t> Extron System 7 SC</a:t>
            </a:r>
          </a:p>
          <a:p>
            <a:pPr>
              <a:spcBef>
                <a:spcPct val="20000"/>
              </a:spcBef>
              <a:spcAft>
                <a:spcPct val="75000"/>
              </a:spcAft>
              <a:defRPr/>
            </a:pPr>
            <a:r>
              <a:rPr lang="en-US" sz="2000" i="1" dirty="0" smtClean="0">
                <a:effectLst>
                  <a:outerShdw blurRad="38100" dist="38100" dir="2700000" algn="tl">
                    <a:srgbClr val="000000"/>
                  </a:outerShdw>
                </a:effectLst>
              </a:rPr>
              <a:t>116</a:t>
            </a:r>
            <a:r>
              <a:rPr lang="en-US" sz="2000" b="0" dirty="0" smtClean="0">
                <a:effectLst>
                  <a:outerShdw blurRad="38100" dist="38100" dir="2700000" algn="tl">
                    <a:srgbClr val="000000"/>
                  </a:outerShdw>
                </a:effectLst>
              </a:rPr>
              <a:t> Extron System 5 IP classrooms</a:t>
            </a:r>
          </a:p>
          <a:p>
            <a:pPr>
              <a:spcBef>
                <a:spcPct val="20000"/>
              </a:spcBef>
              <a:spcAft>
                <a:spcPct val="75000"/>
              </a:spcAft>
              <a:defRPr/>
            </a:pPr>
            <a:r>
              <a:rPr lang="en-US" sz="2000" b="0" dirty="0" smtClean="0">
                <a:effectLst>
                  <a:outerShdw blurRad="38100" dist="38100" dir="2700000" algn="tl">
                    <a:srgbClr val="000000"/>
                  </a:outerShdw>
                </a:effectLst>
              </a:rPr>
              <a:t>Most are in </a:t>
            </a:r>
            <a:r>
              <a:rPr lang="en-US" sz="2000" b="0" dirty="0" err="1" smtClean="0">
                <a:effectLst>
                  <a:outerShdw blurRad="38100" dist="38100" dir="2700000" algn="tl">
                    <a:srgbClr val="000000"/>
                  </a:outerShdw>
                </a:effectLst>
              </a:rPr>
              <a:t>Klasstech</a:t>
            </a:r>
            <a:r>
              <a:rPr lang="en-US" sz="2000" b="0" dirty="0" smtClean="0">
                <a:effectLst>
                  <a:outerShdw blurRad="38100" dist="38100" dir="2700000" algn="tl">
                    <a:srgbClr val="000000"/>
                  </a:outerShdw>
                </a:effectLst>
              </a:rPr>
              <a:t> podiums.</a:t>
            </a:r>
          </a:p>
          <a:p>
            <a:pPr>
              <a:spcBef>
                <a:spcPct val="20000"/>
              </a:spcBef>
              <a:spcAft>
                <a:spcPct val="75000"/>
              </a:spcAft>
              <a:defRPr/>
            </a:pPr>
            <a:r>
              <a:rPr lang="en-US" sz="2000" b="0" dirty="0" smtClean="0">
                <a:effectLst>
                  <a:outerShdw blurRad="38100" dist="38100" dir="2700000" algn="tl">
                    <a:srgbClr val="000000"/>
                  </a:outerShdw>
                </a:effectLst>
              </a:rPr>
              <a:t>Faculty training is down</a:t>
            </a:r>
            <a:endParaRPr lang="en-US" sz="2000" b="0" dirty="0">
              <a:effectLst>
                <a:outerShdw blurRad="38100" dist="38100" dir="2700000" algn="tl">
                  <a:srgbClr val="000000"/>
                </a:outerShdw>
              </a:effectLst>
            </a:endParaRPr>
          </a:p>
        </p:txBody>
      </p:sp>
      <p:sp>
        <p:nvSpPr>
          <p:cNvPr id="29701"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60418" name="Picture 2" descr="C:\Documents and Settings\walkerm\Desktop\TechClassrooms20110407.jpg"/>
          <p:cNvPicPr>
            <a:picLocks noChangeAspect="1" noChangeArrowheads="1"/>
          </p:cNvPicPr>
          <p:nvPr/>
        </p:nvPicPr>
        <p:blipFill>
          <a:blip r:embed="rId3" cstate="screen"/>
          <a:srcRect/>
          <a:stretch>
            <a:fillRect/>
          </a:stretch>
        </p:blipFill>
        <p:spPr bwMode="auto">
          <a:xfrm>
            <a:off x="321880" y="580650"/>
            <a:ext cx="5616230" cy="4459301"/>
          </a:xfrm>
          <a:prstGeom prst="rect">
            <a:avLst/>
          </a:prstGeom>
          <a:noFill/>
        </p:spPr>
      </p:pic>
      <p:pic>
        <p:nvPicPr>
          <p:cNvPr id="66562" name="Picture 2" descr="C:\Documents and Settings\walkerm\Desktop\nwmet_logo_605 (1).gif"/>
          <p:cNvPicPr>
            <a:picLocks noChangeAspect="1" noChangeArrowheads="1"/>
          </p:cNvPicPr>
          <p:nvPr/>
        </p:nvPicPr>
        <p:blipFill>
          <a:blip r:embed="rId4" cstate="screen"/>
          <a:srcRect/>
          <a:stretch>
            <a:fillRect/>
          </a:stretch>
        </p:blipFill>
        <p:spPr bwMode="auto">
          <a:xfrm>
            <a:off x="7943740" y="0"/>
            <a:ext cx="1200260" cy="52461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4"/>
          <p:cNvSpPr>
            <a:spLocks noGrp="1"/>
          </p:cNvSpPr>
          <p:nvPr>
            <p:ph type="ftr" sz="quarter" idx="10"/>
          </p:nvPr>
        </p:nvSpPr>
        <p:spPr>
          <a:noFill/>
        </p:spPr>
        <p:txBody>
          <a:bodyPr/>
          <a:lstStyle/>
          <a:p>
            <a:r>
              <a:rPr lang="en-US" dirty="0" smtClean="0"/>
              <a:t>Standardization in Classroom Technology</a:t>
            </a:r>
          </a:p>
        </p:txBody>
      </p:sp>
      <p:sp>
        <p:nvSpPr>
          <p:cNvPr id="215042" name="Rectangle 2"/>
          <p:cNvSpPr>
            <a:spLocks noGrp="1" noChangeArrowheads="1"/>
          </p:cNvSpPr>
          <p:nvPr>
            <p:ph type="body" sz="half" idx="2"/>
          </p:nvPr>
        </p:nvSpPr>
        <p:spPr>
          <a:xfrm>
            <a:off x="277813" y="884230"/>
            <a:ext cx="8316622" cy="4098330"/>
          </a:xfrm>
        </p:spPr>
        <p:txBody>
          <a:bodyPr/>
          <a:lstStyle/>
          <a:p>
            <a:pPr marL="223838" indent="-223838" eaLnBrk="1" hangingPunct="1">
              <a:lnSpc>
                <a:spcPct val="90000"/>
              </a:lnSpc>
              <a:spcAft>
                <a:spcPct val="45000"/>
              </a:spcAft>
              <a:buFontTx/>
              <a:buChar char="•"/>
              <a:defRPr/>
            </a:pPr>
            <a:r>
              <a:rPr lang="en-US" b="1" dirty="0" smtClean="0"/>
              <a:t>Up to 45</a:t>
            </a:r>
            <a:r>
              <a:rPr lang="en-US" b="1" baseline="0" dirty="0" smtClean="0"/>
              <a:t> Seats </a:t>
            </a:r>
            <a:r>
              <a:rPr lang="en-US" baseline="0" dirty="0" smtClean="0"/>
              <a:t>=  </a:t>
            </a:r>
            <a:r>
              <a:rPr lang="en-US" baseline="0" dirty="0" err="1" smtClean="0"/>
              <a:t>Klasstech</a:t>
            </a:r>
            <a:r>
              <a:rPr lang="en-US" baseline="0" dirty="0" smtClean="0"/>
              <a:t> Professional, Extron System 5 IP, Panasonic FW 300, Dell PC, </a:t>
            </a:r>
            <a:r>
              <a:rPr lang="en-US" baseline="0" dirty="0" err="1" smtClean="0"/>
              <a:t>AVerMedia</a:t>
            </a:r>
            <a:r>
              <a:rPr lang="en-US" baseline="0" dirty="0" smtClean="0"/>
              <a:t> Document Camera, Samsung DVD/VHS Combo Player, with buttons programmed for “Aspect,” “Closed Captioning,” and “Mute.”</a:t>
            </a:r>
            <a:endParaRPr lang="en-US" dirty="0" smtClean="0"/>
          </a:p>
          <a:p>
            <a:pPr marL="223838" indent="-223838" eaLnBrk="1" hangingPunct="1">
              <a:lnSpc>
                <a:spcPct val="90000"/>
              </a:lnSpc>
              <a:spcAft>
                <a:spcPct val="45000"/>
              </a:spcAft>
              <a:buFontTx/>
              <a:buChar char="•"/>
              <a:defRPr/>
            </a:pPr>
            <a:r>
              <a:rPr lang="en-US" b="1" dirty="0" smtClean="0"/>
              <a:t>45 to 90 Seats </a:t>
            </a:r>
            <a:r>
              <a:rPr lang="en-US" dirty="0" smtClean="0"/>
              <a:t>= </a:t>
            </a:r>
            <a:r>
              <a:rPr lang="en-US" sz="2000" baseline="0" dirty="0" err="1" smtClean="0">
                <a:solidFill>
                  <a:schemeClr val="bg1">
                    <a:lumMod val="60000"/>
                    <a:lumOff val="40000"/>
                  </a:schemeClr>
                </a:solidFill>
                <a:effectLst>
                  <a:outerShdw blurRad="50800" dist="38100" algn="tr" rotWithShape="0">
                    <a:prstClr val="black">
                      <a:alpha val="40000"/>
                    </a:prstClr>
                  </a:outerShdw>
                </a:effectLst>
                <a:latin typeface="+mn-lt"/>
                <a:ea typeface="+mn-ea"/>
                <a:cs typeface="+mn-cs"/>
              </a:rPr>
              <a:t>Klasstech</a:t>
            </a:r>
            <a:r>
              <a:rPr lang="en-US" sz="2000" baseline="0" dirty="0" smtClean="0">
                <a:solidFill>
                  <a:schemeClr val="bg1">
                    <a:lumMod val="60000"/>
                    <a:lumOff val="40000"/>
                  </a:schemeClr>
                </a:solidFill>
                <a:effectLst>
                  <a:outerShdw blurRad="50800" dist="38100" algn="tr" rotWithShape="0">
                    <a:prstClr val="black">
                      <a:alpha val="40000"/>
                    </a:prstClr>
                  </a:outerShdw>
                </a:effectLst>
                <a:latin typeface="+mn-lt"/>
                <a:ea typeface="+mn-ea"/>
                <a:cs typeface="+mn-cs"/>
              </a:rPr>
              <a:t> Professional, Extron System 5 IP, Panasonic FW 300 </a:t>
            </a:r>
            <a:r>
              <a:rPr lang="en-US" sz="2000" baseline="0" dirty="0" smtClean="0">
                <a:effectLst>
                  <a:outerShdw blurRad="50800" dist="38100" algn="tr" rotWithShape="0">
                    <a:prstClr val="black">
                      <a:alpha val="40000"/>
                    </a:prstClr>
                  </a:outerShdw>
                </a:effectLst>
                <a:latin typeface="+mn-lt"/>
                <a:ea typeface="+mn-ea"/>
                <a:cs typeface="+mn-cs"/>
              </a:rPr>
              <a:t>or possibly</a:t>
            </a:r>
            <a:r>
              <a:rPr lang="en-US" sz="2000" dirty="0" smtClean="0">
                <a:effectLst>
                  <a:outerShdw blurRad="50800" dist="38100" algn="tr" rotWithShape="0">
                    <a:prstClr val="black">
                      <a:alpha val="40000"/>
                    </a:prstClr>
                  </a:outerShdw>
                </a:effectLst>
                <a:latin typeface="+mn-lt"/>
                <a:ea typeface="+mn-ea"/>
                <a:cs typeface="+mn-cs"/>
              </a:rPr>
              <a:t> more powerful projector</a:t>
            </a:r>
            <a:r>
              <a:rPr lang="en-US" sz="2000" baseline="0" dirty="0" smtClean="0">
                <a:solidFill>
                  <a:schemeClr val="bg1">
                    <a:lumMod val="60000"/>
                    <a:lumOff val="40000"/>
                  </a:schemeClr>
                </a:solidFill>
                <a:effectLst>
                  <a:outerShdw blurRad="50800" dist="38100" algn="tr" rotWithShape="0">
                    <a:prstClr val="black">
                      <a:alpha val="40000"/>
                    </a:prstClr>
                  </a:outerShdw>
                </a:effectLst>
                <a:latin typeface="+mn-lt"/>
                <a:ea typeface="+mn-ea"/>
                <a:cs typeface="+mn-cs"/>
              </a:rPr>
              <a:t>, Dell PC, </a:t>
            </a:r>
            <a:r>
              <a:rPr lang="en-US" sz="2000" baseline="0" dirty="0" err="1" smtClean="0">
                <a:solidFill>
                  <a:schemeClr val="bg1">
                    <a:lumMod val="60000"/>
                    <a:lumOff val="40000"/>
                  </a:schemeClr>
                </a:solidFill>
                <a:effectLst>
                  <a:outerShdw blurRad="50800" dist="38100" algn="tr" rotWithShape="0">
                    <a:prstClr val="black">
                      <a:alpha val="40000"/>
                    </a:prstClr>
                  </a:outerShdw>
                </a:effectLst>
                <a:latin typeface="+mn-lt"/>
                <a:ea typeface="+mn-ea"/>
                <a:cs typeface="+mn-cs"/>
              </a:rPr>
              <a:t>AVerMedia</a:t>
            </a:r>
            <a:r>
              <a:rPr lang="en-US" sz="2000" baseline="0" dirty="0" smtClean="0">
                <a:solidFill>
                  <a:schemeClr val="bg1">
                    <a:lumMod val="60000"/>
                    <a:lumOff val="40000"/>
                  </a:schemeClr>
                </a:solidFill>
                <a:effectLst>
                  <a:outerShdw blurRad="50800" dist="38100" algn="tr" rotWithShape="0">
                    <a:prstClr val="black">
                      <a:alpha val="40000"/>
                    </a:prstClr>
                  </a:outerShdw>
                </a:effectLst>
                <a:latin typeface="+mn-lt"/>
                <a:ea typeface="+mn-ea"/>
                <a:cs typeface="+mn-cs"/>
              </a:rPr>
              <a:t> Document Camera, Samsung DVD/VHS Combo Player, with buttons programmed for “Aspect,” “Closed Captioning,” and “Mute,” </a:t>
            </a:r>
            <a:r>
              <a:rPr lang="en-US" sz="2000" baseline="0" dirty="0" smtClean="0">
                <a:effectLst>
                  <a:outerShdw blurRad="50800" dist="38100" algn="tr" rotWithShape="0">
                    <a:prstClr val="black">
                      <a:alpha val="40000"/>
                    </a:prstClr>
                  </a:outerShdw>
                </a:effectLst>
                <a:latin typeface="+mn-lt"/>
                <a:ea typeface="+mn-ea"/>
                <a:cs typeface="+mn-cs"/>
              </a:rPr>
              <a:t>with a PA system with </a:t>
            </a:r>
            <a:r>
              <a:rPr lang="en-US" sz="2000" baseline="0" dirty="0" err="1" smtClean="0">
                <a:effectLst>
                  <a:outerShdw blurRad="50800" dist="38100" algn="tr" rotWithShape="0">
                    <a:prstClr val="black">
                      <a:alpha val="40000"/>
                    </a:prstClr>
                  </a:outerShdw>
                </a:effectLst>
                <a:latin typeface="+mn-lt"/>
                <a:ea typeface="+mn-ea"/>
                <a:cs typeface="+mn-cs"/>
              </a:rPr>
              <a:t>RevoLab</a:t>
            </a:r>
            <a:r>
              <a:rPr lang="en-US" sz="2000" baseline="0" dirty="0" smtClean="0">
                <a:effectLst>
                  <a:outerShdw blurRad="50800" dist="38100" algn="tr" rotWithShape="0">
                    <a:prstClr val="black">
                      <a:alpha val="40000"/>
                    </a:prstClr>
                  </a:outerShdw>
                </a:effectLst>
                <a:latin typeface="+mn-lt"/>
                <a:ea typeface="+mn-ea"/>
                <a:cs typeface="+mn-cs"/>
              </a:rPr>
              <a:t> microphones.</a:t>
            </a:r>
            <a:endParaRPr lang="en-US" dirty="0" smtClean="0"/>
          </a:p>
          <a:p>
            <a:pPr marL="223838" indent="-223838" eaLnBrk="1" hangingPunct="1">
              <a:lnSpc>
                <a:spcPct val="90000"/>
              </a:lnSpc>
              <a:spcAft>
                <a:spcPct val="45000"/>
              </a:spcAft>
              <a:buFontTx/>
              <a:buChar char="•"/>
              <a:defRPr/>
            </a:pPr>
            <a:r>
              <a:rPr lang="en-US" b="1" dirty="0" smtClean="0"/>
              <a:t>90 plus seats</a:t>
            </a:r>
            <a:r>
              <a:rPr lang="en-US" b="1" baseline="0" dirty="0" smtClean="0"/>
              <a:t> </a:t>
            </a:r>
            <a:r>
              <a:rPr lang="en-US" baseline="0" dirty="0" smtClean="0"/>
              <a:t>= Some customization, including higher resolution, brighter projector, and possible Extron or AMX touch panel,</a:t>
            </a:r>
            <a:r>
              <a:rPr lang="en-US" dirty="0" smtClean="0"/>
              <a:t> but ONLY if the room has simultaneous,</a:t>
            </a:r>
            <a:r>
              <a:rPr lang="en-US" baseline="0" dirty="0" smtClean="0"/>
              <a:t> multi-source utilization options</a:t>
            </a:r>
            <a:r>
              <a:rPr lang="en-US" dirty="0" smtClean="0"/>
              <a:t> while also allowing for single source use.</a:t>
            </a:r>
          </a:p>
        </p:txBody>
      </p:sp>
      <p:sp>
        <p:nvSpPr>
          <p:cNvPr id="28676" name="Rectangle 3"/>
          <p:cNvSpPr>
            <a:spLocks noGrp="1" noChangeArrowheads="1"/>
          </p:cNvSpPr>
          <p:nvPr>
            <p:ph type="title"/>
          </p:nvPr>
        </p:nvSpPr>
        <p:spPr>
          <a:xfrm>
            <a:off x="260351" y="61737"/>
            <a:ext cx="8901113" cy="508000"/>
          </a:xfrm>
        </p:spPr>
        <p:txBody>
          <a:bodyPr/>
          <a:lstStyle/>
          <a:p>
            <a:pPr eaLnBrk="1" hangingPunct="1"/>
            <a:r>
              <a:rPr lang="en-US" dirty="0" smtClean="0"/>
              <a:t>Standardizing</a:t>
            </a:r>
            <a:r>
              <a:rPr lang="en-US" baseline="0" dirty="0" smtClean="0"/>
              <a:t> Based on Classroom Size</a:t>
            </a:r>
            <a:r>
              <a:rPr lang="en-US" dirty="0" smtClean="0"/>
              <a:t> </a:t>
            </a:r>
          </a:p>
        </p:txBody>
      </p:sp>
      <p:sp>
        <p:nvSpPr>
          <p:cNvPr id="215044"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pic>
        <p:nvPicPr>
          <p:cNvPr id="65538" name="Picture 2" descr="C:\Documents and Settings\walkerm\Desktop\nwmet_logo_605 (1).gif"/>
          <p:cNvPicPr>
            <a:picLocks noChangeAspect="1" noChangeArrowheads="1"/>
          </p:cNvPicPr>
          <p:nvPr/>
        </p:nvPicPr>
        <p:blipFill>
          <a:blip r:embed="rId3" cstate="screen"/>
          <a:srcRect/>
          <a:stretch>
            <a:fillRect/>
          </a:stretch>
        </p:blipFill>
        <p:spPr bwMode="auto">
          <a:xfrm>
            <a:off x="7941269" y="0"/>
            <a:ext cx="1202731" cy="52569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4"/>
          <p:cNvSpPr>
            <a:spLocks noGrp="1"/>
          </p:cNvSpPr>
          <p:nvPr>
            <p:ph type="ftr" sz="quarter" idx="10"/>
          </p:nvPr>
        </p:nvSpPr>
        <p:spPr>
          <a:noFill/>
        </p:spPr>
        <p:txBody>
          <a:bodyPr/>
          <a:lstStyle/>
          <a:p>
            <a:r>
              <a:rPr lang="en-US" dirty="0" smtClean="0"/>
              <a:t>Standardization in Classroom Technology</a:t>
            </a:r>
          </a:p>
        </p:txBody>
      </p:sp>
      <p:sp>
        <p:nvSpPr>
          <p:cNvPr id="223234" name="Rectangle 2"/>
          <p:cNvSpPr>
            <a:spLocks noGrp="1" noChangeArrowheads="1"/>
          </p:cNvSpPr>
          <p:nvPr>
            <p:ph type="body" sz="half" idx="2"/>
          </p:nvPr>
        </p:nvSpPr>
        <p:spPr>
          <a:xfrm>
            <a:off x="245985" y="960125"/>
            <a:ext cx="8053465" cy="1366110"/>
          </a:xfrm>
        </p:spPr>
        <p:txBody>
          <a:bodyPr/>
          <a:lstStyle/>
          <a:p>
            <a:pPr marL="169863" indent="-169863" eaLnBrk="1" hangingPunct="1">
              <a:spcAft>
                <a:spcPct val="45000"/>
              </a:spcAft>
              <a:buFontTx/>
              <a:buChar char="•"/>
              <a:defRPr/>
            </a:pPr>
            <a:r>
              <a:rPr lang="en-US" dirty="0" smtClean="0"/>
              <a:t>By</a:t>
            </a:r>
            <a:r>
              <a:rPr lang="en-US" baseline="0" dirty="0" smtClean="0"/>
              <a:t> standardizing on equipment</a:t>
            </a:r>
            <a:r>
              <a:rPr lang="en-US" dirty="0" smtClean="0"/>
              <a:t> already in use on campus</a:t>
            </a:r>
            <a:r>
              <a:rPr lang="en-US" baseline="0" dirty="0" smtClean="0"/>
              <a:t>, </a:t>
            </a:r>
            <a:r>
              <a:rPr lang="en-US" dirty="0" smtClean="0"/>
              <a:t>we </a:t>
            </a:r>
            <a:r>
              <a:rPr lang="en-US" baseline="0" dirty="0" smtClean="0"/>
              <a:t>can better support departments.  For </a:t>
            </a:r>
            <a:r>
              <a:rPr lang="en-US" dirty="0" smtClean="0"/>
              <a:t>d</a:t>
            </a:r>
            <a:r>
              <a:rPr lang="en-US" baseline="0" dirty="0" smtClean="0"/>
              <a:t>epartments on a budget, help them find a scalable solution</a:t>
            </a:r>
            <a:r>
              <a:rPr lang="en-US" dirty="0" smtClean="0"/>
              <a:t> or </a:t>
            </a:r>
            <a:r>
              <a:rPr lang="en-US" baseline="0" dirty="0" smtClean="0"/>
              <a:t>version of the technology in the classrooms</a:t>
            </a:r>
            <a:r>
              <a:rPr lang="en-US" dirty="0" smtClean="0"/>
              <a:t>.</a:t>
            </a:r>
          </a:p>
          <a:p>
            <a:pPr marL="169863" indent="-169863" eaLnBrk="1" hangingPunct="1">
              <a:spcAft>
                <a:spcPct val="45000"/>
              </a:spcAft>
              <a:buFontTx/>
              <a:buChar char="•"/>
              <a:defRPr/>
            </a:pPr>
            <a:r>
              <a:rPr lang="en-US" dirty="0" smtClean="0"/>
              <a:t>Even if they</a:t>
            </a:r>
            <a:r>
              <a:rPr lang="en-US" baseline="0" dirty="0" smtClean="0"/>
              <a:t> have unique needs, work with them on input options and standards for, at a minimum, the control or switching system.</a:t>
            </a:r>
            <a:r>
              <a:rPr lang="en-US" dirty="0" smtClean="0"/>
              <a:t> </a:t>
            </a:r>
          </a:p>
        </p:txBody>
      </p:sp>
      <p:sp>
        <p:nvSpPr>
          <p:cNvPr id="31748" name="Rectangle 3"/>
          <p:cNvSpPr>
            <a:spLocks noGrp="1" noChangeArrowheads="1"/>
          </p:cNvSpPr>
          <p:nvPr>
            <p:ph type="title"/>
          </p:nvPr>
        </p:nvSpPr>
        <p:spPr>
          <a:xfrm>
            <a:off x="260351" y="61737"/>
            <a:ext cx="8901113" cy="508000"/>
          </a:xfrm>
        </p:spPr>
        <p:txBody>
          <a:bodyPr/>
          <a:lstStyle/>
          <a:p>
            <a:pPr eaLnBrk="1" hangingPunct="1"/>
            <a:r>
              <a:rPr lang="en-US" dirty="0" smtClean="0"/>
              <a:t>What </a:t>
            </a:r>
            <a:r>
              <a:rPr lang="en-US" dirty="0"/>
              <a:t>A</a:t>
            </a:r>
            <a:r>
              <a:rPr lang="en-US" dirty="0" smtClean="0"/>
              <a:t>bout Working With</a:t>
            </a:r>
            <a:r>
              <a:rPr lang="en-US" baseline="0" dirty="0" smtClean="0"/>
              <a:t> Departments?</a:t>
            </a:r>
            <a:endParaRPr lang="en-US" dirty="0" smtClean="0"/>
          </a:p>
        </p:txBody>
      </p:sp>
      <p:sp>
        <p:nvSpPr>
          <p:cNvPr id="223238" name="Rectangle 6"/>
          <p:cNvSpPr>
            <a:spLocks noChangeArrowheads="1"/>
          </p:cNvSpPr>
          <p:nvPr/>
        </p:nvSpPr>
        <p:spPr bwMode="auto">
          <a:xfrm>
            <a:off x="261938" y="3236975"/>
            <a:ext cx="8037512" cy="1517900"/>
          </a:xfrm>
          <a:prstGeom prst="rect">
            <a:avLst/>
          </a:prstGeom>
          <a:noFill/>
          <a:ln w="9525">
            <a:noFill/>
            <a:miter lim="800000"/>
            <a:headEnd/>
            <a:tailEnd/>
          </a:ln>
          <a:effectLst/>
        </p:spPr>
        <p:txBody>
          <a:bodyPr/>
          <a:lstStyle/>
          <a:p>
            <a:pPr marL="800100" lvl="1" indent="-342900">
              <a:spcBef>
                <a:spcPct val="20000"/>
              </a:spcBef>
              <a:spcAft>
                <a:spcPct val="45000"/>
              </a:spcAft>
              <a:defRPr/>
            </a:pPr>
            <a:r>
              <a:rPr lang="en-US" sz="2000" b="0" dirty="0" smtClean="0">
                <a:effectLst>
                  <a:outerShdw blurRad="38100" dist="38100" dir="2700000" algn="tl">
                    <a:srgbClr val="000000"/>
                  </a:outerShdw>
                </a:effectLst>
              </a:rPr>
              <a:t>Sell them on the benefits of purchasing equipment that you already support on campus, allowing you to better support their equipment, including lamp replacement, servicing and even remote management of their classroom via a product like Global Viewer Enterprise (GVE).</a:t>
            </a:r>
            <a:endParaRPr lang="en-US" sz="2000" b="0" dirty="0">
              <a:effectLst>
                <a:outerShdw blurRad="38100" dist="38100" dir="2700000" algn="tl">
                  <a:srgbClr val="000000"/>
                </a:outerShdw>
              </a:effectLst>
            </a:endParaRPr>
          </a:p>
        </p:txBody>
      </p:sp>
      <p:pic>
        <p:nvPicPr>
          <p:cNvPr id="68610" name="Picture 2" descr="C:\Documents and Settings\walkerm\Desktop\nwmet_logo_605 (1).gif"/>
          <p:cNvPicPr>
            <a:picLocks noChangeAspect="1" noChangeArrowheads="1"/>
          </p:cNvPicPr>
          <p:nvPr/>
        </p:nvPicPr>
        <p:blipFill>
          <a:blip r:embed="rId3" cstate="screen"/>
          <a:srcRect/>
          <a:stretch>
            <a:fillRect/>
          </a:stretch>
        </p:blipFill>
        <p:spPr bwMode="auto">
          <a:xfrm>
            <a:off x="7934152" y="0"/>
            <a:ext cx="1209848" cy="52880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build="p"/>
      <p:bldP spid="223238"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4"/>
          <p:cNvSpPr>
            <a:spLocks noGrp="1"/>
          </p:cNvSpPr>
          <p:nvPr>
            <p:ph type="ftr" sz="quarter" idx="10"/>
          </p:nvPr>
        </p:nvSpPr>
        <p:spPr>
          <a:noFill/>
        </p:spPr>
        <p:txBody>
          <a:bodyPr/>
          <a:lstStyle/>
          <a:p>
            <a:r>
              <a:rPr lang="en-US" dirty="0" smtClean="0"/>
              <a:t>Standardization in Classroom Technology</a:t>
            </a:r>
          </a:p>
        </p:txBody>
      </p:sp>
      <p:sp>
        <p:nvSpPr>
          <p:cNvPr id="31748" name="Rectangle 3"/>
          <p:cNvSpPr>
            <a:spLocks noGrp="1" noChangeArrowheads="1"/>
          </p:cNvSpPr>
          <p:nvPr>
            <p:ph type="title"/>
          </p:nvPr>
        </p:nvSpPr>
        <p:spPr>
          <a:xfrm>
            <a:off x="260351" y="61737"/>
            <a:ext cx="8901113" cy="508000"/>
          </a:xfrm>
        </p:spPr>
        <p:txBody>
          <a:bodyPr/>
          <a:lstStyle/>
          <a:p>
            <a:pPr eaLnBrk="1" hangingPunct="1"/>
            <a:r>
              <a:rPr lang="en-US" dirty="0" smtClean="0"/>
              <a:t>What </a:t>
            </a:r>
            <a:r>
              <a:rPr lang="en-US" dirty="0"/>
              <a:t>A</a:t>
            </a:r>
            <a:r>
              <a:rPr lang="en-US" dirty="0" smtClean="0"/>
              <a:t>bout Working With</a:t>
            </a:r>
            <a:r>
              <a:rPr lang="en-US" baseline="0" dirty="0" smtClean="0"/>
              <a:t> Departments?</a:t>
            </a:r>
            <a:endParaRPr lang="en-US" dirty="0" smtClean="0"/>
          </a:p>
        </p:txBody>
      </p:sp>
      <p:sp>
        <p:nvSpPr>
          <p:cNvPr id="223238" name="Rectangle 6"/>
          <p:cNvSpPr>
            <a:spLocks noChangeArrowheads="1"/>
          </p:cNvSpPr>
          <p:nvPr/>
        </p:nvSpPr>
        <p:spPr bwMode="auto">
          <a:xfrm>
            <a:off x="261938" y="3236975"/>
            <a:ext cx="8037512" cy="1517900"/>
          </a:xfrm>
          <a:prstGeom prst="rect">
            <a:avLst/>
          </a:prstGeom>
          <a:noFill/>
          <a:ln w="9525">
            <a:noFill/>
            <a:miter lim="800000"/>
            <a:headEnd/>
            <a:tailEnd/>
          </a:ln>
          <a:effectLst/>
        </p:spPr>
        <p:txBody>
          <a:bodyPr/>
          <a:lstStyle/>
          <a:p>
            <a:pPr marL="800100" lvl="1" indent="-342900">
              <a:spcBef>
                <a:spcPct val="20000"/>
              </a:spcBef>
              <a:spcAft>
                <a:spcPct val="45000"/>
              </a:spcAft>
              <a:defRPr/>
            </a:pPr>
            <a:endParaRPr lang="en-US" sz="2000" b="0" dirty="0">
              <a:effectLst>
                <a:outerShdw blurRad="38100" dist="38100" dir="2700000" algn="tl">
                  <a:srgbClr val="000000"/>
                </a:outerShdw>
              </a:effectLst>
            </a:endParaRPr>
          </a:p>
        </p:txBody>
      </p:sp>
      <p:pic>
        <p:nvPicPr>
          <p:cNvPr id="68610" name="Picture 2" descr="C:\Documents and Settings\walkerm\Desktop\nwmet_logo_605 (1).gif"/>
          <p:cNvPicPr>
            <a:picLocks noChangeAspect="1" noChangeArrowheads="1"/>
          </p:cNvPicPr>
          <p:nvPr/>
        </p:nvPicPr>
        <p:blipFill>
          <a:blip r:embed="rId3" cstate="screen"/>
          <a:srcRect/>
          <a:stretch>
            <a:fillRect/>
          </a:stretch>
        </p:blipFill>
        <p:spPr bwMode="auto">
          <a:xfrm>
            <a:off x="7934152" y="0"/>
            <a:ext cx="1209848" cy="528808"/>
          </a:xfrm>
          <a:prstGeom prst="rect">
            <a:avLst/>
          </a:prstGeom>
          <a:noFill/>
        </p:spPr>
      </p:pic>
      <p:pic>
        <p:nvPicPr>
          <p:cNvPr id="3074" name="Picture 2" descr="E:\WORK\DESKTOP 20110408\NWMet\NWMet2011_Extron_DeptSolution.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74116" y="656546"/>
            <a:ext cx="7084171" cy="4368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358286" y="808335"/>
            <a:ext cx="1691519" cy="3416320"/>
          </a:xfrm>
          <a:prstGeom prst="rect">
            <a:avLst/>
          </a:prstGeom>
          <a:noFill/>
        </p:spPr>
        <p:txBody>
          <a:bodyPr wrap="square" rtlCol="0">
            <a:spAutoFit/>
          </a:bodyPr>
          <a:lstStyle/>
          <a:p>
            <a:r>
              <a:rPr lang="en-US" b="0" dirty="0" smtClean="0"/>
              <a:t>Conferencing and Events now has </a:t>
            </a:r>
            <a:r>
              <a:rPr lang="en-US" b="0" dirty="0" err="1" smtClean="0"/>
              <a:t>Extron</a:t>
            </a:r>
            <a:r>
              <a:rPr lang="en-US" b="0" dirty="0" smtClean="0"/>
              <a:t> MLCs, making it easy for faculty and clients using multiple locations across campus during their events.</a:t>
            </a:r>
            <a:endParaRPr lang="en-US" b="0" dirty="0"/>
          </a:p>
        </p:txBody>
      </p:sp>
    </p:spTree>
    <p:extLst>
      <p:ext uri="{BB962C8B-B14F-4D97-AF65-F5344CB8AC3E}">
        <p14:creationId xmlns="" xmlns:p14="http://schemas.microsoft.com/office/powerpoint/2010/main" val="296195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3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4"/>
          <p:cNvSpPr>
            <a:spLocks noGrp="1"/>
          </p:cNvSpPr>
          <p:nvPr>
            <p:ph type="ftr" sz="quarter" idx="10"/>
          </p:nvPr>
        </p:nvSpPr>
        <p:spPr>
          <a:noFill/>
        </p:spPr>
        <p:txBody>
          <a:bodyPr/>
          <a:lstStyle/>
          <a:p>
            <a:r>
              <a:rPr lang="en-US" dirty="0" smtClean="0"/>
              <a:t>Standardization in Classroom Technology</a:t>
            </a:r>
          </a:p>
        </p:txBody>
      </p:sp>
      <p:sp>
        <p:nvSpPr>
          <p:cNvPr id="219138" name="Rectangle 2"/>
          <p:cNvSpPr>
            <a:spLocks noGrp="1" noChangeArrowheads="1"/>
          </p:cNvSpPr>
          <p:nvPr>
            <p:ph type="body" sz="half" idx="2"/>
          </p:nvPr>
        </p:nvSpPr>
        <p:spPr>
          <a:xfrm>
            <a:off x="5103264" y="732440"/>
            <a:ext cx="3870645" cy="4157060"/>
          </a:xfrm>
        </p:spPr>
        <p:txBody>
          <a:bodyPr/>
          <a:lstStyle/>
          <a:p>
            <a:pPr marL="169863" indent="-169863" algn="ctr" eaLnBrk="1" hangingPunct="1">
              <a:spcAft>
                <a:spcPct val="45000"/>
              </a:spcAft>
              <a:buFontTx/>
              <a:buChar char="•"/>
              <a:defRPr/>
            </a:pPr>
            <a:r>
              <a:rPr lang="en-US" b="1" dirty="0" smtClean="0"/>
              <a:t>Remember the question of scalability? </a:t>
            </a:r>
          </a:p>
          <a:p>
            <a:pPr marL="744538" lvl="1" indent="-287338" eaLnBrk="1" hangingPunct="1">
              <a:spcAft>
                <a:spcPct val="45000"/>
              </a:spcAft>
              <a:buFontTx/>
              <a:buChar char="–"/>
              <a:defRPr/>
            </a:pPr>
            <a:r>
              <a:rPr lang="en-US" sz="1800" dirty="0" smtClean="0"/>
              <a:t>Extron MLC 104 replaces the Mid-Tech as the low cost alternative for limited budget projects</a:t>
            </a:r>
          </a:p>
          <a:p>
            <a:pPr marL="744538" lvl="1" indent="-287338" eaLnBrk="1" hangingPunct="1">
              <a:spcAft>
                <a:spcPct val="45000"/>
              </a:spcAft>
              <a:buFontTx/>
              <a:buChar char="–"/>
              <a:defRPr/>
            </a:pPr>
            <a:r>
              <a:rPr lang="en-US" sz="1800" dirty="0" smtClean="0"/>
              <a:t>Buttons operate the same as on the System 5 IP, so faculty can go from their departmental spaces to general pool spaces and still know how to operate the equipment</a:t>
            </a:r>
          </a:p>
        </p:txBody>
      </p:sp>
      <p:sp>
        <p:nvSpPr>
          <p:cNvPr id="30724" name="Rectangle 3"/>
          <p:cNvSpPr>
            <a:spLocks noGrp="1" noChangeArrowheads="1"/>
          </p:cNvSpPr>
          <p:nvPr>
            <p:ph type="title"/>
          </p:nvPr>
        </p:nvSpPr>
        <p:spPr>
          <a:xfrm>
            <a:off x="260351" y="61737"/>
            <a:ext cx="8901113" cy="508000"/>
          </a:xfrm>
        </p:spPr>
        <p:txBody>
          <a:bodyPr/>
          <a:lstStyle/>
          <a:p>
            <a:pPr eaLnBrk="1" hangingPunct="1"/>
            <a:r>
              <a:rPr lang="en-US" dirty="0" smtClean="0"/>
              <a:t>Extron</a:t>
            </a:r>
            <a:r>
              <a:rPr lang="en-US" baseline="0" dirty="0" smtClean="0"/>
              <a:t> MLC 104 IP vs. 5IP: </a:t>
            </a:r>
            <a:r>
              <a:rPr lang="en-US" b="1" i="1" baseline="0" dirty="0" smtClean="0"/>
              <a:t>Better!</a:t>
            </a:r>
            <a:endParaRPr lang="en-US" b="1" i="1" dirty="0" smtClean="0"/>
          </a:p>
        </p:txBody>
      </p:sp>
      <p:sp>
        <p:nvSpPr>
          <p:cNvPr id="219140"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pic>
        <p:nvPicPr>
          <p:cNvPr id="58370" name="Picture 2" descr="C:\Documents and Settings\walkerm\Desktop\NWMet\NWMet2011-Extron_MLC.jpg"/>
          <p:cNvPicPr>
            <a:picLocks noChangeAspect="1" noChangeArrowheads="1"/>
          </p:cNvPicPr>
          <p:nvPr/>
        </p:nvPicPr>
        <p:blipFill>
          <a:blip r:embed="rId3" cstate="screen"/>
          <a:srcRect/>
          <a:stretch>
            <a:fillRect/>
          </a:stretch>
        </p:blipFill>
        <p:spPr bwMode="auto">
          <a:xfrm>
            <a:off x="321880" y="1567285"/>
            <a:ext cx="4705490" cy="2780517"/>
          </a:xfrm>
          <a:prstGeom prst="rect">
            <a:avLst/>
          </a:prstGeom>
          <a:noFill/>
        </p:spPr>
      </p:pic>
      <p:pic>
        <p:nvPicPr>
          <p:cNvPr id="67586" name="Picture 2" descr="C:\Documents and Settings\walkerm\Desktop\nwmet_logo_605 (1).gif"/>
          <p:cNvPicPr>
            <a:picLocks noChangeAspect="1" noChangeArrowheads="1"/>
          </p:cNvPicPr>
          <p:nvPr/>
        </p:nvPicPr>
        <p:blipFill>
          <a:blip r:embed="rId4" cstate="screen"/>
          <a:srcRect/>
          <a:stretch>
            <a:fillRect/>
          </a:stretch>
        </p:blipFill>
        <p:spPr bwMode="auto">
          <a:xfrm>
            <a:off x="7843901" y="0"/>
            <a:ext cx="1300099" cy="5682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1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91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4"/>
          <p:cNvSpPr>
            <a:spLocks noGrp="1"/>
          </p:cNvSpPr>
          <p:nvPr>
            <p:ph type="ftr" sz="quarter" idx="10"/>
          </p:nvPr>
        </p:nvSpPr>
        <p:spPr>
          <a:noFill/>
        </p:spPr>
        <p:txBody>
          <a:bodyPr/>
          <a:lstStyle/>
          <a:p>
            <a:r>
              <a:rPr lang="en-US" dirty="0" smtClean="0"/>
              <a:t>Standardization in Classroom Technology</a:t>
            </a:r>
          </a:p>
        </p:txBody>
      </p:sp>
      <p:sp>
        <p:nvSpPr>
          <p:cNvPr id="219138" name="Rectangle 2"/>
          <p:cNvSpPr>
            <a:spLocks noGrp="1" noChangeArrowheads="1"/>
          </p:cNvSpPr>
          <p:nvPr>
            <p:ph type="body" sz="half" idx="2"/>
          </p:nvPr>
        </p:nvSpPr>
        <p:spPr>
          <a:xfrm>
            <a:off x="4488658" y="732440"/>
            <a:ext cx="4485252" cy="2944642"/>
          </a:xfrm>
        </p:spPr>
        <p:txBody>
          <a:bodyPr/>
          <a:lstStyle/>
          <a:p>
            <a:pPr marL="169863" indent="-169863" eaLnBrk="1" hangingPunct="1">
              <a:spcAft>
                <a:spcPct val="45000"/>
              </a:spcAft>
              <a:buFontTx/>
              <a:buChar char="•"/>
              <a:defRPr/>
            </a:pPr>
            <a:endParaRPr lang="en-US" b="1" dirty="0" smtClean="0"/>
          </a:p>
          <a:p>
            <a:pPr marL="169863" indent="-169863" eaLnBrk="1" hangingPunct="1">
              <a:spcAft>
                <a:spcPct val="45000"/>
              </a:spcAft>
              <a:buFontTx/>
              <a:buChar char="•"/>
              <a:defRPr/>
            </a:pPr>
            <a:r>
              <a:rPr lang="en-US" b="1" dirty="0" smtClean="0"/>
              <a:t>Faculty </a:t>
            </a:r>
            <a:r>
              <a:rPr lang="en-US" b="1" dirty="0" smtClean="0"/>
              <a:t>can move from a full high-tech (Extron 5 IP) to an Extron Media Link Controller (MLC) 104 with ease (compared to the mid-tech) because the buttons operate in the same manner. </a:t>
            </a:r>
          </a:p>
        </p:txBody>
      </p:sp>
      <p:sp>
        <p:nvSpPr>
          <p:cNvPr id="30724" name="Rectangle 3"/>
          <p:cNvSpPr>
            <a:spLocks noGrp="1" noChangeArrowheads="1"/>
          </p:cNvSpPr>
          <p:nvPr>
            <p:ph type="title"/>
          </p:nvPr>
        </p:nvSpPr>
        <p:spPr>
          <a:xfrm>
            <a:off x="260351" y="61737"/>
            <a:ext cx="8901113" cy="508000"/>
          </a:xfrm>
        </p:spPr>
        <p:txBody>
          <a:bodyPr/>
          <a:lstStyle/>
          <a:p>
            <a:pPr eaLnBrk="1" hangingPunct="1"/>
            <a:r>
              <a:rPr lang="en-US" dirty="0" smtClean="0"/>
              <a:t>Extron</a:t>
            </a:r>
            <a:r>
              <a:rPr lang="en-US" baseline="0" dirty="0" smtClean="0"/>
              <a:t> MLC 104 IP vs. System 5IP</a:t>
            </a:r>
            <a:endParaRPr lang="en-US" dirty="0" smtClean="0"/>
          </a:p>
        </p:txBody>
      </p:sp>
      <p:sp>
        <p:nvSpPr>
          <p:cNvPr id="219140" name="Rectangle 4"/>
          <p:cNvSpPr>
            <a:spLocks noChangeArrowheads="1"/>
          </p:cNvSpPr>
          <p:nvPr/>
        </p:nvSpPr>
        <p:spPr bwMode="auto">
          <a:xfrm>
            <a:off x="1757364" y="3130903"/>
            <a:ext cx="5462587" cy="2102556"/>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pic>
        <p:nvPicPr>
          <p:cNvPr id="58370" name="Picture 2" descr="C:\Documents and Settings\walkerm\Desktop\NWMet\NWMet2011-Extron_MLC.jpg"/>
          <p:cNvPicPr>
            <a:picLocks noChangeAspect="1" noChangeArrowheads="1"/>
          </p:cNvPicPr>
          <p:nvPr/>
        </p:nvPicPr>
        <p:blipFill>
          <a:blip r:embed="rId3" cstate="screen"/>
          <a:srcRect/>
          <a:stretch>
            <a:fillRect/>
          </a:stretch>
        </p:blipFill>
        <p:spPr bwMode="auto">
          <a:xfrm>
            <a:off x="529388" y="1099997"/>
            <a:ext cx="3841498" cy="2269976"/>
          </a:xfrm>
          <a:prstGeom prst="rect">
            <a:avLst/>
          </a:prstGeom>
          <a:noFill/>
        </p:spPr>
      </p:pic>
      <p:pic>
        <p:nvPicPr>
          <p:cNvPr id="67586" name="Picture 2" descr="C:\Documents and Settings\walkerm\Desktop\nwmet_logo_605 (1).gif"/>
          <p:cNvPicPr>
            <a:picLocks noChangeAspect="1" noChangeArrowheads="1"/>
          </p:cNvPicPr>
          <p:nvPr/>
        </p:nvPicPr>
        <p:blipFill>
          <a:blip r:embed="rId4" cstate="screen"/>
          <a:srcRect/>
          <a:stretch>
            <a:fillRect/>
          </a:stretch>
        </p:blipFill>
        <p:spPr bwMode="auto">
          <a:xfrm>
            <a:off x="8063170" y="1"/>
            <a:ext cx="1080830" cy="472416"/>
          </a:xfrm>
          <a:prstGeom prst="rect">
            <a:avLst/>
          </a:prstGeom>
          <a:noFill/>
        </p:spPr>
      </p:pic>
      <p:pic>
        <p:nvPicPr>
          <p:cNvPr id="2050" name="Picture 2" descr="E:\WORK\DESKTOP 20110408\NWMet2011-System5.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213018" y="3677082"/>
            <a:ext cx="8551277" cy="10451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4457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4"/>
          <p:cNvSpPr>
            <a:spLocks noGrp="1"/>
          </p:cNvSpPr>
          <p:nvPr>
            <p:ph type="ftr" sz="quarter" idx="10"/>
          </p:nvPr>
        </p:nvSpPr>
        <p:spPr>
          <a:noFill/>
        </p:spPr>
        <p:txBody>
          <a:bodyPr/>
          <a:lstStyle/>
          <a:p>
            <a:r>
              <a:rPr lang="en-US" dirty="0" smtClean="0"/>
              <a:t>Standardization in Classroom Technology</a:t>
            </a:r>
          </a:p>
        </p:txBody>
      </p:sp>
      <p:sp>
        <p:nvSpPr>
          <p:cNvPr id="32771" name="Rectangle 2"/>
          <p:cNvSpPr>
            <a:spLocks noGrp="1" noChangeArrowheads="1"/>
          </p:cNvSpPr>
          <p:nvPr>
            <p:ph type="title"/>
          </p:nvPr>
        </p:nvSpPr>
        <p:spPr>
          <a:xfrm>
            <a:off x="94195" y="52917"/>
            <a:ext cx="9067268" cy="511528"/>
          </a:xfrm>
        </p:spPr>
        <p:txBody>
          <a:bodyPr/>
          <a:lstStyle/>
          <a:p>
            <a:pPr eaLnBrk="1" hangingPunct="1"/>
            <a:r>
              <a:rPr lang="en-US" dirty="0" smtClean="0"/>
              <a:t>Computer Labs &amp; Classrooms?</a:t>
            </a:r>
          </a:p>
        </p:txBody>
      </p:sp>
      <p:sp>
        <p:nvSpPr>
          <p:cNvPr id="225283" name="Rectangle 3"/>
          <p:cNvSpPr>
            <a:spLocks noChangeArrowheads="1"/>
          </p:cNvSpPr>
          <p:nvPr/>
        </p:nvSpPr>
        <p:spPr bwMode="auto">
          <a:xfrm>
            <a:off x="6772956" y="710848"/>
            <a:ext cx="2371044" cy="4044027"/>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For computer labs and classrooms, we used to advise clients install Pixie </a:t>
            </a:r>
            <a:r>
              <a:rPr lang="en-US" sz="2000" b="0" dirty="0" err="1" smtClean="0">
                <a:effectLst>
                  <a:outerShdw blurRad="38100" dist="38100" dir="2700000" algn="tl">
                    <a:srgbClr val="000000"/>
                  </a:outerShdw>
                </a:effectLst>
              </a:rPr>
              <a:t>Sytstems</a:t>
            </a:r>
            <a:r>
              <a:rPr lang="en-US" sz="2000" b="0" dirty="0" smtClean="0">
                <a:effectLst>
                  <a:outerShdw blurRad="38100" dist="38100" dir="2700000" algn="tl">
                    <a:srgbClr val="000000"/>
                  </a:outerShdw>
                </a:effectLst>
              </a:rPr>
              <a:t>, but now that fails our standardization goals, so…</a:t>
            </a:r>
            <a:endParaRPr lang="en-US" sz="2000" b="0" dirty="0">
              <a:effectLst>
                <a:outerShdw blurRad="38100" dist="38100" dir="2700000" algn="tl">
                  <a:srgbClr val="000000"/>
                </a:outerShdw>
              </a:effectLst>
            </a:endParaRPr>
          </a:p>
        </p:txBody>
      </p:sp>
      <p:sp>
        <p:nvSpPr>
          <p:cNvPr id="32773"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69634" name="Picture 2" descr="C:\Documents and Settings\walkerm\Desktop\nwmet_logo_605 (1).gif"/>
          <p:cNvPicPr>
            <a:picLocks noChangeAspect="1" noChangeArrowheads="1"/>
          </p:cNvPicPr>
          <p:nvPr/>
        </p:nvPicPr>
        <p:blipFill>
          <a:blip r:embed="rId3" cstate="screen"/>
          <a:srcRect/>
          <a:stretch>
            <a:fillRect/>
          </a:stretch>
        </p:blipFill>
        <p:spPr bwMode="auto">
          <a:xfrm>
            <a:off x="7987275" y="0"/>
            <a:ext cx="1156725" cy="505590"/>
          </a:xfrm>
          <a:prstGeom prst="rect">
            <a:avLst/>
          </a:prstGeom>
          <a:noFill/>
        </p:spPr>
      </p:pic>
      <p:pic>
        <p:nvPicPr>
          <p:cNvPr id="2050" name="Picture 2" descr="E:\WORK\DESKTOP 20110408\NWMet\NWMet2011Pixie.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94196" y="710848"/>
            <a:ext cx="6678760" cy="432148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4"/>
          <p:cNvSpPr>
            <a:spLocks noGrp="1"/>
          </p:cNvSpPr>
          <p:nvPr>
            <p:ph type="ftr" sz="quarter" idx="10"/>
          </p:nvPr>
        </p:nvSpPr>
        <p:spPr>
          <a:noFill/>
        </p:spPr>
        <p:txBody>
          <a:bodyPr/>
          <a:lstStyle/>
          <a:p>
            <a:r>
              <a:rPr lang="en-US" dirty="0" smtClean="0"/>
              <a:t>Standardization in Classroom Technology</a:t>
            </a:r>
          </a:p>
        </p:txBody>
      </p:sp>
      <p:sp>
        <p:nvSpPr>
          <p:cNvPr id="32771" name="Rectangle 2"/>
          <p:cNvSpPr>
            <a:spLocks noGrp="1" noChangeArrowheads="1"/>
          </p:cNvSpPr>
          <p:nvPr>
            <p:ph type="title"/>
          </p:nvPr>
        </p:nvSpPr>
        <p:spPr>
          <a:xfrm>
            <a:off x="94195" y="52917"/>
            <a:ext cx="9067268" cy="511528"/>
          </a:xfrm>
        </p:spPr>
        <p:txBody>
          <a:bodyPr/>
          <a:lstStyle/>
          <a:p>
            <a:pPr eaLnBrk="1" hangingPunct="1"/>
            <a:r>
              <a:rPr lang="en-US" dirty="0" smtClean="0"/>
              <a:t>Computer Labs &amp; Classrooms</a:t>
            </a:r>
          </a:p>
        </p:txBody>
      </p:sp>
      <p:sp>
        <p:nvSpPr>
          <p:cNvPr id="225283" name="Rectangle 3"/>
          <p:cNvSpPr>
            <a:spLocks noChangeArrowheads="1"/>
          </p:cNvSpPr>
          <p:nvPr/>
        </p:nvSpPr>
        <p:spPr bwMode="auto">
          <a:xfrm>
            <a:off x="7531905" y="710848"/>
            <a:ext cx="1332696" cy="4044027"/>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We have installed Extron MLC 104 systems in the computer labs, too!</a:t>
            </a:r>
            <a:endParaRPr lang="en-US" sz="2000" b="0" dirty="0">
              <a:effectLst>
                <a:outerShdw blurRad="38100" dist="38100" dir="2700000" algn="tl">
                  <a:srgbClr val="000000"/>
                </a:outerShdw>
              </a:effectLst>
            </a:endParaRPr>
          </a:p>
        </p:txBody>
      </p:sp>
      <p:sp>
        <p:nvSpPr>
          <p:cNvPr id="32773" name="Line 4"/>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pic>
        <p:nvPicPr>
          <p:cNvPr id="59394" name="Picture 2" descr="C:\Documents and Settings\walkerm\Desktop\NWMet\NWMet2011Extron_ComputerLab.jpg"/>
          <p:cNvPicPr>
            <a:picLocks noChangeAspect="1" noChangeArrowheads="1"/>
          </p:cNvPicPr>
          <p:nvPr/>
        </p:nvPicPr>
        <p:blipFill>
          <a:blip r:embed="rId3" cstate="screen"/>
          <a:srcRect/>
          <a:stretch>
            <a:fillRect/>
          </a:stretch>
        </p:blipFill>
        <p:spPr bwMode="auto">
          <a:xfrm>
            <a:off x="170090" y="884230"/>
            <a:ext cx="7211199" cy="4049470"/>
          </a:xfrm>
          <a:prstGeom prst="rect">
            <a:avLst/>
          </a:prstGeom>
          <a:noFill/>
        </p:spPr>
      </p:pic>
      <p:pic>
        <p:nvPicPr>
          <p:cNvPr id="69634" name="Picture 2" descr="C:\Documents and Settings\walkerm\Desktop\nwmet_logo_605 (1).gif"/>
          <p:cNvPicPr>
            <a:picLocks noChangeAspect="1" noChangeArrowheads="1"/>
          </p:cNvPicPr>
          <p:nvPr/>
        </p:nvPicPr>
        <p:blipFill>
          <a:blip r:embed="rId4" cstate="screen"/>
          <a:srcRect/>
          <a:stretch>
            <a:fillRect/>
          </a:stretch>
        </p:blipFill>
        <p:spPr bwMode="auto">
          <a:xfrm>
            <a:off x="7987275" y="0"/>
            <a:ext cx="1156725" cy="505590"/>
          </a:xfrm>
          <a:prstGeom prst="rect">
            <a:avLst/>
          </a:prstGeom>
          <a:noFill/>
        </p:spPr>
      </p:pic>
    </p:spTree>
    <p:extLst>
      <p:ext uri="{BB962C8B-B14F-4D97-AF65-F5344CB8AC3E}">
        <p14:creationId xmlns="" xmlns:p14="http://schemas.microsoft.com/office/powerpoint/2010/main" val="2681676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22263" y="1213556"/>
            <a:ext cx="7772400" cy="1224139"/>
          </a:xfrm>
        </p:spPr>
        <p:txBody>
          <a:bodyPr/>
          <a:lstStyle/>
          <a:p>
            <a:pPr eaLnBrk="1" hangingPunct="1">
              <a:defRPr/>
            </a:pPr>
            <a:r>
              <a:rPr lang="en-US" dirty="0" smtClean="0"/>
              <a:t>Section 4</a:t>
            </a:r>
          </a:p>
        </p:txBody>
      </p:sp>
      <p:sp>
        <p:nvSpPr>
          <p:cNvPr id="64515" name="Rectangle 3"/>
          <p:cNvSpPr>
            <a:spLocks noGrp="1" noChangeArrowheads="1"/>
          </p:cNvSpPr>
          <p:nvPr>
            <p:ph type="subTitle" idx="1"/>
          </p:nvPr>
        </p:nvSpPr>
        <p:spPr/>
        <p:txBody>
          <a:bodyPr/>
          <a:lstStyle/>
          <a:p>
            <a:pPr eaLnBrk="1" hangingPunct="1">
              <a:defRPr/>
            </a:pPr>
            <a:r>
              <a:rPr lang="en-US" dirty="0" smtClean="0"/>
              <a:t>On-Going Challenges</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Bottom)">
                                      <p:cBhvr>
                                        <p:cTn id="7" dur="500"/>
                                        <p:tgtEl>
                                          <p:spTgt spid="6451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4515">
                                            <p:txEl>
                                              <p:pRg st="0" end="0"/>
                                            </p:txEl>
                                          </p:spTgt>
                                        </p:tgtEl>
                                        <p:attrNameLst>
                                          <p:attrName>style.visibility</p:attrName>
                                        </p:attrNameLst>
                                      </p:cBhvr>
                                      <p:to>
                                        <p:strVal val="visible"/>
                                      </p:to>
                                    </p:set>
                                    <p:animEffect transition="in" filter="slide(fromTop)">
                                      <p:cBhvr>
                                        <p:cTn id="10"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dirty="0" smtClean="0"/>
              <a:t>Standardization in Classroom Technology</a:t>
            </a:r>
          </a:p>
        </p:txBody>
      </p:sp>
      <p:sp>
        <p:nvSpPr>
          <p:cNvPr id="9219" name="Rectangle 2"/>
          <p:cNvSpPr>
            <a:spLocks noGrp="1" noChangeArrowheads="1"/>
          </p:cNvSpPr>
          <p:nvPr>
            <p:ph type="title"/>
          </p:nvPr>
        </p:nvSpPr>
        <p:spPr>
          <a:xfrm>
            <a:off x="231775" y="61737"/>
            <a:ext cx="8229600" cy="508000"/>
          </a:xfrm>
        </p:spPr>
        <p:txBody>
          <a:bodyPr/>
          <a:lstStyle/>
          <a:p>
            <a:pPr eaLnBrk="1" hangingPunct="1"/>
            <a:r>
              <a:rPr lang="en-US" dirty="0" smtClean="0"/>
              <a:t>A Few Notes			</a:t>
            </a:r>
          </a:p>
        </p:txBody>
      </p:sp>
      <p:sp>
        <p:nvSpPr>
          <p:cNvPr id="16387" name="Rectangle 3"/>
          <p:cNvSpPr>
            <a:spLocks noGrp="1" noChangeArrowheads="1"/>
          </p:cNvSpPr>
          <p:nvPr>
            <p:ph type="body" idx="1"/>
          </p:nvPr>
        </p:nvSpPr>
        <p:spPr>
          <a:xfrm>
            <a:off x="239713" y="960126"/>
            <a:ext cx="8431212" cy="3870644"/>
          </a:xfrm>
        </p:spPr>
        <p:txBody>
          <a:bodyPr/>
          <a:lstStyle/>
          <a:p>
            <a:pPr marL="233363" indent="-233363" eaLnBrk="1" hangingPunct="1">
              <a:spcAft>
                <a:spcPct val="75000"/>
              </a:spcAft>
              <a:buClr>
                <a:srgbClr val="FF9900"/>
              </a:buClr>
              <a:buFontTx/>
              <a:buChar char="•"/>
              <a:defRPr/>
            </a:pPr>
            <a:r>
              <a:rPr lang="en-US" sz="3600" dirty="0" smtClean="0"/>
              <a:t>PSU: 								Size</a:t>
            </a:r>
            <a:r>
              <a:rPr lang="en-US" sz="3600" dirty="0"/>
              <a:t>	</a:t>
            </a:r>
            <a:r>
              <a:rPr lang="en-US" sz="3600" dirty="0" smtClean="0"/>
              <a:t>		 						Types and Numbers of </a:t>
            </a:r>
            <a:r>
              <a:rPr lang="en-US" sz="3600" dirty="0" smtClean="0"/>
              <a:t>Classrooms </a:t>
            </a:r>
            <a:r>
              <a:rPr lang="en-US" sz="3600" dirty="0" smtClean="0"/>
              <a:t>	ITS vs. USS</a:t>
            </a:r>
          </a:p>
          <a:p>
            <a:pPr marL="233363" indent="-233363" eaLnBrk="1" hangingPunct="1">
              <a:spcAft>
                <a:spcPct val="75000"/>
              </a:spcAft>
              <a:buClr>
                <a:srgbClr val="FF9900"/>
              </a:buClr>
              <a:buFontTx/>
              <a:buChar char="•"/>
              <a:defRPr/>
            </a:pPr>
            <a:r>
              <a:rPr lang="en-US" sz="3600" dirty="0" smtClean="0"/>
              <a:t>My History with PSU and OIT</a:t>
            </a:r>
          </a:p>
          <a:p>
            <a:pPr marL="233363" indent="-233363" eaLnBrk="1" hangingPunct="1">
              <a:spcAft>
                <a:spcPct val="75000"/>
              </a:spcAft>
              <a:buClr>
                <a:srgbClr val="FF9900"/>
              </a:buClr>
              <a:buFontTx/>
              <a:buChar char="•"/>
              <a:defRPr/>
            </a:pPr>
            <a:endParaRPr lang="en-US" sz="2400" dirty="0" smtClean="0"/>
          </a:p>
        </p:txBody>
      </p:sp>
      <p:pic>
        <p:nvPicPr>
          <p:cNvPr id="7169" name="Picture 1" descr="C:\Documents and Settings\walkerm\Desktop\nwmet_logo_605 (1).gif"/>
          <p:cNvPicPr>
            <a:picLocks noChangeAspect="1" noChangeArrowheads="1"/>
          </p:cNvPicPr>
          <p:nvPr/>
        </p:nvPicPr>
        <p:blipFill>
          <a:blip r:embed="rId3" cstate="screen"/>
          <a:srcRect/>
          <a:stretch>
            <a:fillRect/>
          </a:stretch>
        </p:blipFill>
        <p:spPr bwMode="auto">
          <a:xfrm>
            <a:off x="7989182" y="0"/>
            <a:ext cx="1154818" cy="504755"/>
          </a:xfrm>
          <a:prstGeom prst="rect">
            <a:avLst/>
          </a:prstGeom>
          <a:noFill/>
        </p:spPr>
      </p:pic>
    </p:spTree>
    <p:extLst>
      <p:ext uri="{BB962C8B-B14F-4D97-AF65-F5344CB8AC3E}">
        <p14:creationId xmlns="" xmlns:p14="http://schemas.microsoft.com/office/powerpoint/2010/main" val="355894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4"/>
          <p:cNvSpPr>
            <a:spLocks noGrp="1"/>
          </p:cNvSpPr>
          <p:nvPr>
            <p:ph type="ftr" sz="quarter" idx="10"/>
          </p:nvPr>
        </p:nvSpPr>
        <p:spPr>
          <a:noFill/>
        </p:spPr>
        <p:txBody>
          <a:bodyPr/>
          <a:lstStyle/>
          <a:p>
            <a:r>
              <a:rPr lang="en-US" dirty="0" smtClean="0"/>
              <a:t>Standardization in Classroom Technology</a:t>
            </a:r>
          </a:p>
        </p:txBody>
      </p:sp>
      <p:sp>
        <p:nvSpPr>
          <p:cNvPr id="231426" name="Rectangle 2"/>
          <p:cNvSpPr>
            <a:spLocks noGrp="1" noChangeArrowheads="1"/>
          </p:cNvSpPr>
          <p:nvPr>
            <p:ph type="body" sz="half" idx="2"/>
          </p:nvPr>
        </p:nvSpPr>
        <p:spPr>
          <a:xfrm>
            <a:off x="261938" y="1143000"/>
            <a:ext cx="8037512" cy="3556000"/>
          </a:xfrm>
        </p:spPr>
        <p:txBody>
          <a:bodyPr/>
          <a:lstStyle/>
          <a:p>
            <a:pPr marL="223838" indent="-223838" eaLnBrk="1" hangingPunct="1">
              <a:spcAft>
                <a:spcPct val="45000"/>
              </a:spcAft>
              <a:buFontTx/>
              <a:buChar char="•"/>
              <a:defRPr/>
            </a:pPr>
            <a:r>
              <a:rPr lang="en-US" sz="2400" dirty="0" smtClean="0"/>
              <a:t>Document Cameras</a:t>
            </a:r>
          </a:p>
          <a:p>
            <a:pPr marL="223838" indent="-223838" eaLnBrk="1" hangingPunct="1">
              <a:spcAft>
                <a:spcPct val="45000"/>
              </a:spcAft>
              <a:buFontTx/>
              <a:buChar char="•"/>
              <a:defRPr/>
            </a:pPr>
            <a:r>
              <a:rPr lang="en-US" sz="2400" dirty="0" smtClean="0"/>
              <a:t>Short Throw Projectors</a:t>
            </a:r>
          </a:p>
          <a:p>
            <a:pPr marL="223838" indent="-223838" eaLnBrk="1" hangingPunct="1">
              <a:spcAft>
                <a:spcPct val="45000"/>
              </a:spcAft>
              <a:buFontTx/>
              <a:buChar char="•"/>
              <a:defRPr/>
            </a:pPr>
            <a:r>
              <a:rPr lang="en-US" sz="2400" dirty="0" smtClean="0"/>
              <a:t>Moving to a new standard of High-Def capable systems </a:t>
            </a:r>
          </a:p>
          <a:p>
            <a:pPr marL="223838" indent="-223838" eaLnBrk="1" hangingPunct="1">
              <a:spcAft>
                <a:spcPct val="45000"/>
              </a:spcAft>
              <a:buFontTx/>
              <a:buChar char="•"/>
              <a:defRPr/>
            </a:pPr>
            <a:r>
              <a:rPr lang="en-US" sz="2400" i="1" dirty="0" err="1" smtClean="0"/>
              <a:t>iWhatever</a:t>
            </a:r>
            <a:r>
              <a:rPr lang="en-US" sz="2400" i="1" dirty="0" smtClean="0"/>
              <a:t> </a:t>
            </a:r>
            <a:r>
              <a:rPr lang="en-US" sz="2400" dirty="0" smtClean="0"/>
              <a:t>compatibility and connectivity issues</a:t>
            </a:r>
          </a:p>
          <a:p>
            <a:pPr marL="223838" indent="-223838" eaLnBrk="1" hangingPunct="1">
              <a:spcAft>
                <a:spcPct val="45000"/>
              </a:spcAft>
              <a:buFontTx/>
              <a:buChar char="•"/>
              <a:defRPr/>
            </a:pPr>
            <a:r>
              <a:rPr lang="en-US" sz="2400" smtClean="0"/>
              <a:t>T</a:t>
            </a:r>
            <a:r>
              <a:rPr lang="en-US" sz="2400" smtClean="0"/>
              <a:t>ypes </a:t>
            </a:r>
            <a:r>
              <a:rPr lang="en-US" sz="2400" dirty="0" smtClean="0"/>
              <a:t>of inputs should be readily </a:t>
            </a:r>
            <a:r>
              <a:rPr lang="en-US" sz="2400" dirty="0" smtClean="0"/>
              <a:t>available: </a:t>
            </a:r>
            <a:r>
              <a:rPr lang="en-US" sz="2400" dirty="0" smtClean="0"/>
              <a:t>Display Port, HDMI, DVI, VGA, RCA…</a:t>
            </a:r>
          </a:p>
        </p:txBody>
      </p:sp>
      <p:sp>
        <p:nvSpPr>
          <p:cNvPr id="36868" name="Rectangle 3"/>
          <p:cNvSpPr>
            <a:spLocks noGrp="1" noChangeArrowheads="1"/>
          </p:cNvSpPr>
          <p:nvPr>
            <p:ph type="title"/>
          </p:nvPr>
        </p:nvSpPr>
        <p:spPr>
          <a:xfrm>
            <a:off x="260351" y="61737"/>
            <a:ext cx="8901113" cy="508000"/>
          </a:xfrm>
        </p:spPr>
        <p:txBody>
          <a:bodyPr/>
          <a:lstStyle/>
          <a:p>
            <a:pPr eaLnBrk="1" hangingPunct="1"/>
            <a:r>
              <a:rPr lang="en-US" dirty="0" smtClean="0"/>
              <a:t>On-Going and Upcoming</a:t>
            </a:r>
            <a:r>
              <a:rPr lang="en-US" baseline="0" dirty="0" smtClean="0"/>
              <a:t> Challenges</a:t>
            </a:r>
            <a:endParaRPr lang="en-US" dirty="0" smtClean="0"/>
          </a:p>
        </p:txBody>
      </p:sp>
      <p:sp>
        <p:nvSpPr>
          <p:cNvPr id="231429" name="Rectangle 5"/>
          <p:cNvSpPr>
            <a:spLocks noChangeArrowheads="1"/>
          </p:cNvSpPr>
          <p:nvPr/>
        </p:nvSpPr>
        <p:spPr bwMode="auto">
          <a:xfrm>
            <a:off x="277814" y="712611"/>
            <a:ext cx="8524875" cy="430389"/>
          </a:xfrm>
          <a:prstGeom prst="rect">
            <a:avLst/>
          </a:prstGeom>
          <a:noFill/>
          <a:ln w="9525">
            <a:noFill/>
            <a:miter lim="800000"/>
            <a:headEnd/>
            <a:tailEnd/>
          </a:ln>
          <a:effectLst/>
        </p:spPr>
        <p:txBody>
          <a:bodyPr/>
          <a:lstStyle/>
          <a:p>
            <a:pPr>
              <a:spcBef>
                <a:spcPct val="20000"/>
              </a:spcBef>
              <a:spcAft>
                <a:spcPct val="75000"/>
              </a:spcAft>
              <a:defRPr/>
            </a:pPr>
            <a:r>
              <a:rPr lang="en-US" sz="2000" dirty="0" smtClean="0">
                <a:effectLst>
                  <a:outerShdw blurRad="38100" dist="38100" dir="2700000" algn="tl">
                    <a:srgbClr val="000000"/>
                  </a:outerShdw>
                </a:effectLst>
              </a:rPr>
              <a:t>Standardizing 126 classrooms and on-going updates</a:t>
            </a:r>
            <a:endParaRPr lang="en-US" sz="2000" dirty="0">
              <a:effectLst>
                <a:outerShdw blurRad="38100" dist="38100" dir="2700000" algn="tl">
                  <a:srgbClr val="000000"/>
                </a:outerShdw>
              </a:effectLst>
            </a:endParaRPr>
          </a:p>
        </p:txBody>
      </p:sp>
      <p:pic>
        <p:nvPicPr>
          <p:cNvPr id="63490" name="Picture 2" descr="C:\Documents and Settings\walkerm\Desktop\nwmet_logo_605 (1).gif"/>
          <p:cNvPicPr>
            <a:picLocks noChangeAspect="1" noChangeArrowheads="1"/>
          </p:cNvPicPr>
          <p:nvPr/>
        </p:nvPicPr>
        <p:blipFill>
          <a:blip r:embed="rId3" cstate="screen"/>
          <a:srcRect/>
          <a:stretch>
            <a:fillRect/>
          </a:stretch>
        </p:blipFill>
        <p:spPr bwMode="auto">
          <a:xfrm>
            <a:off x="7987275" y="0"/>
            <a:ext cx="1156725" cy="5055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4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4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22263" y="1213556"/>
            <a:ext cx="7772400" cy="1224139"/>
          </a:xfrm>
        </p:spPr>
        <p:txBody>
          <a:bodyPr/>
          <a:lstStyle/>
          <a:p>
            <a:pPr eaLnBrk="1" hangingPunct="1">
              <a:defRPr/>
            </a:pPr>
            <a:r>
              <a:rPr lang="en-US" dirty="0" smtClean="0"/>
              <a:t>Questions</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slide(fromBottom)">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22263" y="732440"/>
            <a:ext cx="7772400" cy="4477806"/>
          </a:xfrm>
        </p:spPr>
        <p:txBody>
          <a:bodyPr/>
          <a:lstStyle/>
          <a:p>
            <a:pPr algn="ctr" eaLnBrk="1" hangingPunct="1">
              <a:defRPr/>
            </a:pPr>
            <a:r>
              <a:rPr lang="en-US" sz="8800" b="1" i="1" dirty="0" smtClean="0">
                <a:solidFill>
                  <a:srgbClr val="FFFF00"/>
                </a:solidFill>
                <a:effectLst/>
              </a:rPr>
              <a:t>Thank you </a:t>
            </a:r>
            <a:br>
              <a:rPr lang="en-US" sz="8800" b="1" i="1" dirty="0" smtClean="0">
                <a:solidFill>
                  <a:srgbClr val="FFFF00"/>
                </a:solidFill>
                <a:effectLst/>
              </a:rPr>
            </a:br>
            <a:r>
              <a:rPr lang="en-US" sz="8800" b="1" i="1" dirty="0" smtClean="0">
                <a:solidFill>
                  <a:srgbClr val="FFFF00"/>
                </a:solidFill>
                <a:effectLst/>
              </a:rPr>
              <a:t>for your time and attention!</a:t>
            </a:r>
          </a:p>
        </p:txBody>
      </p:sp>
    </p:spTree>
    <p:extLst>
      <p:ext uri="{BB962C8B-B14F-4D97-AF65-F5344CB8AC3E}">
        <p14:creationId xmlns="" xmlns:p14="http://schemas.microsoft.com/office/powerpoint/2010/main" val="34511638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slide(fromBottom)">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dirty="0" smtClean="0"/>
              <a:t>Standardization in Classroom Technology</a:t>
            </a:r>
          </a:p>
        </p:txBody>
      </p:sp>
      <p:sp>
        <p:nvSpPr>
          <p:cNvPr id="9219" name="Rectangle 2"/>
          <p:cNvSpPr>
            <a:spLocks noGrp="1" noChangeArrowheads="1"/>
          </p:cNvSpPr>
          <p:nvPr>
            <p:ph type="title"/>
          </p:nvPr>
        </p:nvSpPr>
        <p:spPr>
          <a:xfrm>
            <a:off x="231775" y="61737"/>
            <a:ext cx="8229600" cy="508000"/>
          </a:xfrm>
        </p:spPr>
        <p:txBody>
          <a:bodyPr/>
          <a:lstStyle/>
          <a:p>
            <a:pPr eaLnBrk="1" hangingPunct="1"/>
            <a:r>
              <a:rPr lang="en-US" dirty="0" smtClean="0"/>
              <a:t>PSU Campus Map			</a:t>
            </a:r>
          </a:p>
        </p:txBody>
      </p:sp>
      <p:pic>
        <p:nvPicPr>
          <p:cNvPr id="7169" name="Picture 1" descr="C:\Documents and Settings\walkerm\Desktop\nwmet_logo_605 (1).gif"/>
          <p:cNvPicPr>
            <a:picLocks noChangeAspect="1" noChangeArrowheads="1"/>
          </p:cNvPicPr>
          <p:nvPr/>
        </p:nvPicPr>
        <p:blipFill>
          <a:blip r:embed="rId3" cstate="screen"/>
          <a:srcRect/>
          <a:stretch>
            <a:fillRect/>
          </a:stretch>
        </p:blipFill>
        <p:spPr bwMode="auto">
          <a:xfrm>
            <a:off x="7989182" y="0"/>
            <a:ext cx="1154818" cy="504755"/>
          </a:xfrm>
          <a:prstGeom prst="rect">
            <a:avLst/>
          </a:prstGeom>
          <a:noFill/>
        </p:spPr>
      </p:pic>
      <p:pic>
        <p:nvPicPr>
          <p:cNvPr id="8194" name="Picture 2" descr="C:\Users\walkerm\Desktop\campus_map7-09.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813050" y="732439"/>
            <a:ext cx="4372997" cy="41742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97775" y="1263705"/>
            <a:ext cx="3035800" cy="1077218"/>
          </a:xfrm>
          <a:prstGeom prst="rect">
            <a:avLst/>
          </a:prstGeom>
          <a:noFill/>
        </p:spPr>
        <p:txBody>
          <a:bodyPr wrap="square" rtlCol="0">
            <a:spAutoFit/>
          </a:bodyPr>
          <a:lstStyle/>
          <a:p>
            <a:pPr algn="ctr"/>
            <a:r>
              <a:rPr lang="en-US" sz="3200" dirty="0" smtClean="0"/>
              <a:t>30,000+ Students</a:t>
            </a:r>
            <a:endParaRPr lang="en-US" sz="3200" dirty="0"/>
          </a:p>
        </p:txBody>
      </p:sp>
      <p:sp>
        <p:nvSpPr>
          <p:cNvPr id="3" name="TextBox 2"/>
          <p:cNvSpPr txBox="1"/>
          <p:nvPr/>
        </p:nvSpPr>
        <p:spPr>
          <a:xfrm>
            <a:off x="0" y="2402130"/>
            <a:ext cx="3813050" cy="2062103"/>
          </a:xfrm>
          <a:prstGeom prst="rect">
            <a:avLst/>
          </a:prstGeom>
          <a:noFill/>
        </p:spPr>
        <p:txBody>
          <a:bodyPr wrap="square" rtlCol="0">
            <a:spAutoFit/>
          </a:bodyPr>
          <a:lstStyle/>
          <a:p>
            <a:pPr algn="ctr"/>
            <a:endParaRPr lang="en-US" sz="3200" dirty="0" smtClean="0"/>
          </a:p>
          <a:p>
            <a:pPr algn="ctr"/>
            <a:r>
              <a:rPr lang="en-US" sz="3200" dirty="0" smtClean="0"/>
              <a:t>Lots of  </a:t>
            </a:r>
          </a:p>
          <a:p>
            <a:pPr algn="ctr"/>
            <a:r>
              <a:rPr lang="en-US" sz="3200" dirty="0" smtClean="0"/>
              <a:t>Adjunct Faculty</a:t>
            </a:r>
          </a:p>
          <a:p>
            <a:pPr algn="ctr"/>
            <a:endParaRPr lang="en-US" sz="3200" dirty="0"/>
          </a:p>
        </p:txBody>
      </p:sp>
    </p:spTree>
    <p:extLst>
      <p:ext uri="{BB962C8B-B14F-4D97-AF65-F5344CB8AC3E}">
        <p14:creationId xmlns="" xmlns:p14="http://schemas.microsoft.com/office/powerpoint/2010/main" val="16994553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22263" y="1213556"/>
            <a:ext cx="7772400" cy="1224139"/>
          </a:xfrm>
        </p:spPr>
        <p:txBody>
          <a:bodyPr/>
          <a:lstStyle/>
          <a:p>
            <a:pPr eaLnBrk="1" hangingPunct="1">
              <a:defRPr/>
            </a:pPr>
            <a:r>
              <a:rPr lang="en-US" dirty="0" smtClean="0"/>
              <a:t>Section 1</a:t>
            </a:r>
          </a:p>
        </p:txBody>
      </p:sp>
      <p:sp>
        <p:nvSpPr>
          <p:cNvPr id="18435" name="Rectangle 3"/>
          <p:cNvSpPr>
            <a:spLocks noGrp="1" noChangeArrowheads="1"/>
          </p:cNvSpPr>
          <p:nvPr>
            <p:ph type="subTitle" idx="1"/>
          </p:nvPr>
        </p:nvSpPr>
        <p:spPr>
          <a:xfrm>
            <a:off x="322264" y="2730500"/>
            <a:ext cx="7437437" cy="1460500"/>
          </a:xfrm>
        </p:spPr>
        <p:txBody>
          <a:bodyPr/>
          <a:lstStyle/>
          <a:p>
            <a:pPr eaLnBrk="1" hangingPunct="1">
              <a:defRPr/>
            </a:pPr>
            <a:r>
              <a:rPr lang="en-US" dirty="0" smtClean="0"/>
              <a:t>Back Story: Technology Classrooms at PSU</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Bottom)">
                                      <p:cBhvr>
                                        <p:cTn id="7" dur="500"/>
                                        <p:tgtEl>
                                          <p:spTgt spid="1843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Effect transition="in" filter="slide(fromTop)">
                                      <p:cBhvr>
                                        <p:cTn id="10"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en-US" dirty="0" smtClean="0"/>
              <a:t>Standardization in Classroom Technology</a:t>
            </a:r>
          </a:p>
        </p:txBody>
      </p:sp>
      <p:sp>
        <p:nvSpPr>
          <p:cNvPr id="11267" name="Rectangle 2"/>
          <p:cNvSpPr>
            <a:spLocks noGrp="1" noChangeArrowheads="1"/>
          </p:cNvSpPr>
          <p:nvPr>
            <p:ph type="title"/>
          </p:nvPr>
        </p:nvSpPr>
        <p:spPr>
          <a:xfrm>
            <a:off x="246064" y="61737"/>
            <a:ext cx="8027987" cy="511528"/>
          </a:xfrm>
        </p:spPr>
        <p:txBody>
          <a:bodyPr/>
          <a:lstStyle/>
          <a:p>
            <a:pPr eaLnBrk="1" hangingPunct="1"/>
            <a:r>
              <a:rPr lang="en-US" dirty="0" smtClean="0"/>
              <a:t>Classroom Technology (circa 2000)</a:t>
            </a:r>
          </a:p>
        </p:txBody>
      </p:sp>
      <p:sp>
        <p:nvSpPr>
          <p:cNvPr id="23555" name="Rectangle 3"/>
          <p:cNvSpPr>
            <a:spLocks noChangeArrowheads="1"/>
          </p:cNvSpPr>
          <p:nvPr/>
        </p:nvSpPr>
        <p:spPr bwMode="auto">
          <a:xfrm>
            <a:off x="7000640" y="833634"/>
            <a:ext cx="1863960" cy="3794750"/>
          </a:xfrm>
          <a:prstGeom prst="rect">
            <a:avLst/>
          </a:prstGeom>
          <a:noFill/>
          <a:ln w="9525">
            <a:noFill/>
            <a:miter lim="800000"/>
            <a:headEnd/>
            <a:tailEnd/>
          </a:ln>
          <a:effectLst/>
        </p:spPr>
        <p:txBody>
          <a:bodyPr/>
          <a:lstStyle/>
          <a:p>
            <a:pPr>
              <a:spcBef>
                <a:spcPct val="20000"/>
              </a:spcBef>
              <a:spcAft>
                <a:spcPct val="75000"/>
              </a:spcAft>
              <a:defRPr/>
            </a:pPr>
            <a:r>
              <a:rPr lang="en-US" sz="2000" i="1" dirty="0" smtClean="0">
                <a:effectLst>
                  <a:outerShdw blurRad="38100" dist="38100" dir="2700000" algn="tl">
                    <a:srgbClr val="000000"/>
                  </a:outerShdw>
                </a:effectLst>
              </a:rPr>
              <a:t>13</a:t>
            </a:r>
            <a:r>
              <a:rPr lang="en-US" sz="2000" b="0" dirty="0" smtClean="0">
                <a:effectLst>
                  <a:outerShdw blurRad="38100" dist="38100" dir="2700000" algn="tl">
                    <a:srgbClr val="000000"/>
                  </a:outerShdw>
                </a:effectLst>
              </a:rPr>
              <a:t> Technology  Enhanced Classrooms</a:t>
            </a:r>
          </a:p>
          <a:p>
            <a:pPr>
              <a:spcBef>
                <a:spcPct val="20000"/>
              </a:spcBef>
              <a:spcAft>
                <a:spcPct val="75000"/>
              </a:spcAft>
              <a:defRPr/>
            </a:pPr>
            <a:r>
              <a:rPr lang="en-US" sz="2000" b="0" dirty="0" smtClean="0">
                <a:effectLst>
                  <a:outerShdw blurRad="38100" dist="38100" dir="2700000" algn="tl">
                    <a:srgbClr val="000000"/>
                  </a:outerShdw>
                </a:effectLst>
              </a:rPr>
              <a:t>Almost all technology enhanced classrooms have attributes unique to each of them</a:t>
            </a:r>
            <a:endParaRPr lang="en-US" sz="2000" b="0" dirty="0">
              <a:effectLst>
                <a:outerShdw blurRad="38100" dist="38100" dir="2700000" algn="tl">
                  <a:srgbClr val="000000"/>
                </a:outerShdw>
              </a:effectLst>
            </a:endParaRPr>
          </a:p>
        </p:txBody>
      </p:sp>
      <p:sp>
        <p:nvSpPr>
          <p:cNvPr id="23557" name="Rectangle 5"/>
          <p:cNvSpPr>
            <a:spLocks noChangeArrowheads="1"/>
          </p:cNvSpPr>
          <p:nvPr/>
        </p:nvSpPr>
        <p:spPr bwMode="auto">
          <a:xfrm>
            <a:off x="277814" y="3328459"/>
            <a:ext cx="4141787" cy="1631597"/>
          </a:xfrm>
          <a:prstGeom prst="rect">
            <a:avLst/>
          </a:prstGeom>
          <a:noFill/>
          <a:ln w="9525">
            <a:noFill/>
            <a:miter lim="800000"/>
            <a:headEnd/>
            <a:tailEnd/>
          </a:ln>
          <a:effectLst/>
        </p:spPr>
        <p:txBody>
          <a:bodyPr/>
          <a:lstStyle/>
          <a:p>
            <a:pPr>
              <a:spcBef>
                <a:spcPct val="20000"/>
              </a:spcBef>
              <a:spcAft>
                <a:spcPct val="75000"/>
              </a:spcAft>
              <a:defRPr/>
            </a:pPr>
            <a:r>
              <a:rPr lang="en-US" b="0" dirty="0">
                <a:solidFill>
                  <a:srgbClr val="FFCC00"/>
                </a:solidFill>
                <a:effectLst>
                  <a:outerShdw blurRad="38100" dist="38100" dir="2700000" algn="tl">
                    <a:srgbClr val="000000"/>
                  </a:outerShdw>
                </a:effectLst>
              </a:rPr>
              <a:t>With the Ribbon, commands and other tools you need are now visible and more readily accessible. </a:t>
            </a:r>
          </a:p>
        </p:txBody>
      </p:sp>
      <p:sp>
        <p:nvSpPr>
          <p:cNvPr id="11270" name="Line 6"/>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8" name="Content Placeholder 7"/>
          <p:cNvSpPr>
            <a:spLocks noGrp="1"/>
          </p:cNvSpPr>
          <p:nvPr>
            <p:ph sz="half" idx="1"/>
          </p:nvPr>
        </p:nvSpPr>
        <p:spPr/>
        <p:txBody>
          <a:bodyPr/>
          <a:lstStyle/>
          <a:p>
            <a:endParaRPr lang="en-US" dirty="0"/>
          </a:p>
        </p:txBody>
      </p:sp>
      <p:pic>
        <p:nvPicPr>
          <p:cNvPr id="11272" name="Picture 8" descr="C:\Documents and Settings\walkerm\Desktop\NWMet\NWMet_TechClassrooms2000.png"/>
          <p:cNvPicPr>
            <a:picLocks noChangeAspect="1" noChangeArrowheads="1"/>
          </p:cNvPicPr>
          <p:nvPr/>
        </p:nvPicPr>
        <p:blipFill>
          <a:blip r:embed="rId3" cstate="screen"/>
          <a:srcRect/>
          <a:stretch>
            <a:fillRect/>
          </a:stretch>
        </p:blipFill>
        <p:spPr bwMode="auto">
          <a:xfrm>
            <a:off x="321881" y="580650"/>
            <a:ext cx="6602865" cy="4571498"/>
          </a:xfrm>
          <a:prstGeom prst="rect">
            <a:avLst/>
          </a:prstGeom>
          <a:noFill/>
        </p:spPr>
      </p:pic>
      <p:pic>
        <p:nvPicPr>
          <p:cNvPr id="57345" name="Picture 1" descr="C:\Documents and Settings\walkerm\Desktop\nwmet_logo_605 (1).gif"/>
          <p:cNvPicPr>
            <a:picLocks noChangeAspect="1" noChangeArrowheads="1"/>
          </p:cNvPicPr>
          <p:nvPr/>
        </p:nvPicPr>
        <p:blipFill>
          <a:blip r:embed="rId4" cstate="screen"/>
          <a:srcRect/>
          <a:stretch>
            <a:fillRect/>
          </a:stretch>
        </p:blipFill>
        <p:spPr bwMode="auto">
          <a:xfrm>
            <a:off x="7929680" y="0"/>
            <a:ext cx="1214320" cy="5307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Footer Placeholder 4"/>
          <p:cNvSpPr>
            <a:spLocks noGrp="1"/>
          </p:cNvSpPr>
          <p:nvPr>
            <p:ph type="ftr" sz="quarter" idx="10"/>
          </p:nvPr>
        </p:nvSpPr>
        <p:spPr>
          <a:noFill/>
        </p:spPr>
        <p:txBody>
          <a:bodyPr/>
          <a:lstStyle/>
          <a:p>
            <a:r>
              <a:rPr lang="en-US" dirty="0" smtClean="0"/>
              <a:t>Standardization in Classroom Technology</a:t>
            </a:r>
          </a:p>
        </p:txBody>
      </p:sp>
      <p:sp>
        <p:nvSpPr>
          <p:cNvPr id="1030" name="Rectangle 2"/>
          <p:cNvSpPr>
            <a:spLocks noGrp="1" noChangeArrowheads="1"/>
          </p:cNvSpPr>
          <p:nvPr>
            <p:ph type="title"/>
          </p:nvPr>
        </p:nvSpPr>
        <p:spPr>
          <a:xfrm>
            <a:off x="257175" y="52917"/>
            <a:ext cx="8904288" cy="511528"/>
          </a:xfrm>
        </p:spPr>
        <p:txBody>
          <a:bodyPr/>
          <a:lstStyle/>
          <a:p>
            <a:pPr eaLnBrk="1" hangingPunct="1"/>
            <a:r>
              <a:rPr lang="en-US" dirty="0" smtClean="0"/>
              <a:t>Classroom Technology (circa 2004)</a:t>
            </a:r>
          </a:p>
        </p:txBody>
      </p:sp>
      <p:sp>
        <p:nvSpPr>
          <p:cNvPr id="27651" name="Rectangle 3"/>
          <p:cNvSpPr>
            <a:spLocks noChangeArrowheads="1"/>
          </p:cNvSpPr>
          <p:nvPr/>
        </p:nvSpPr>
        <p:spPr bwMode="auto">
          <a:xfrm>
            <a:off x="5330951" y="710848"/>
            <a:ext cx="3567065" cy="2568291"/>
          </a:xfrm>
          <a:prstGeom prst="rect">
            <a:avLst/>
          </a:prstGeom>
          <a:noFill/>
          <a:ln w="9525">
            <a:noFill/>
            <a:miter lim="800000"/>
            <a:headEnd/>
            <a:tailEnd/>
          </a:ln>
          <a:effectLst/>
        </p:spPr>
        <p:txBody>
          <a:bodyPr/>
          <a:lstStyle/>
          <a:p>
            <a:pPr>
              <a:spcBef>
                <a:spcPct val="20000"/>
              </a:spcBef>
              <a:spcAft>
                <a:spcPct val="75000"/>
              </a:spcAft>
              <a:defRPr/>
            </a:pPr>
            <a:r>
              <a:rPr lang="en-US" sz="2000" i="1" dirty="0" smtClean="0">
                <a:effectLst>
                  <a:outerShdw blurRad="38100" dist="38100" dir="2700000" algn="tl">
                    <a:srgbClr val="000000"/>
                  </a:outerShdw>
                </a:effectLst>
              </a:rPr>
              <a:t>31</a:t>
            </a:r>
            <a:r>
              <a:rPr lang="en-US" sz="2000" b="0" dirty="0" smtClean="0">
                <a:effectLst>
                  <a:outerShdw blurRad="38100" dist="38100" dir="2700000" algn="tl">
                    <a:srgbClr val="000000"/>
                  </a:outerShdw>
                </a:effectLst>
              </a:rPr>
              <a:t> “Mid-Tech” Classrooms</a:t>
            </a:r>
          </a:p>
          <a:p>
            <a:pPr>
              <a:spcBef>
                <a:spcPct val="20000"/>
              </a:spcBef>
              <a:spcAft>
                <a:spcPct val="75000"/>
              </a:spcAft>
              <a:defRPr/>
            </a:pPr>
            <a:r>
              <a:rPr lang="en-US" sz="2000" i="1" dirty="0" smtClean="0">
                <a:effectLst>
                  <a:outerShdw blurRad="38100" dist="38100" dir="2700000" algn="tl">
                    <a:srgbClr val="000000"/>
                  </a:outerShdw>
                </a:effectLst>
              </a:rPr>
              <a:t>16</a:t>
            </a:r>
            <a:r>
              <a:rPr lang="en-US" sz="2000" b="0" dirty="0" smtClean="0">
                <a:effectLst>
                  <a:outerShdw blurRad="38100" dist="38100" dir="2700000" algn="tl">
                    <a:srgbClr val="000000"/>
                  </a:outerShdw>
                </a:effectLst>
              </a:rPr>
              <a:t> “High-Techs”            	        </a:t>
            </a:r>
            <a:r>
              <a:rPr lang="en-US" b="0" dirty="0" smtClean="0">
                <a:effectLst>
                  <a:outerShdw blurRad="38100" dist="38100" dir="2700000" algn="tl">
                    <a:srgbClr val="000000"/>
                  </a:outerShdw>
                </a:effectLst>
              </a:rPr>
              <a:t>(</a:t>
            </a:r>
            <a:r>
              <a:rPr lang="en-US" i="1" dirty="0" smtClean="0">
                <a:effectLst>
                  <a:outerShdw blurRad="38100" dist="38100" dir="2700000" algn="tl">
                    <a:srgbClr val="000000"/>
                  </a:outerShdw>
                </a:effectLst>
              </a:rPr>
              <a:t>2</a:t>
            </a:r>
            <a:r>
              <a:rPr lang="en-US" b="0" dirty="0" smtClean="0">
                <a:effectLst>
                  <a:outerShdw blurRad="38100" dist="38100" dir="2700000" algn="tl">
                    <a:srgbClr val="000000"/>
                  </a:outerShdw>
                </a:effectLst>
              </a:rPr>
              <a:t> level 2s, </a:t>
            </a:r>
            <a:r>
              <a:rPr lang="en-US" i="1" dirty="0" smtClean="0">
                <a:effectLst>
                  <a:outerShdw blurRad="38100" dist="38100" dir="2700000" algn="tl">
                    <a:srgbClr val="000000"/>
                  </a:outerShdw>
                </a:effectLst>
              </a:rPr>
              <a:t>10</a:t>
            </a:r>
            <a:r>
              <a:rPr lang="en-US" b="0" dirty="0" smtClean="0">
                <a:effectLst>
                  <a:outerShdw blurRad="38100" dist="38100" dir="2700000" algn="tl">
                    <a:srgbClr val="000000"/>
                  </a:outerShdw>
                </a:effectLst>
              </a:rPr>
              <a:t> level 3s, and            </a:t>
            </a:r>
            <a:r>
              <a:rPr lang="en-US" i="1" dirty="0" smtClean="0">
                <a:effectLst>
                  <a:outerShdw blurRad="38100" dist="38100" dir="2700000" algn="tl">
                    <a:srgbClr val="000000"/>
                  </a:outerShdw>
                </a:effectLst>
              </a:rPr>
              <a:t>4</a:t>
            </a:r>
            <a:r>
              <a:rPr lang="en-US" b="0" dirty="0" smtClean="0">
                <a:effectLst>
                  <a:outerShdw blurRad="38100" dist="38100" dir="2700000" algn="tl">
                    <a:srgbClr val="000000"/>
                  </a:outerShdw>
                </a:effectLst>
              </a:rPr>
              <a:t> level 4s)</a:t>
            </a:r>
          </a:p>
          <a:p>
            <a:pPr>
              <a:spcBef>
                <a:spcPct val="20000"/>
              </a:spcBef>
              <a:spcAft>
                <a:spcPct val="75000"/>
              </a:spcAft>
              <a:defRPr/>
            </a:pPr>
            <a:r>
              <a:rPr lang="en-US" sz="2000" i="1" dirty="0" smtClean="0">
                <a:effectLst>
                  <a:outerShdw blurRad="38100" dist="38100" dir="2700000" algn="tl">
                    <a:srgbClr val="000000"/>
                  </a:outerShdw>
                </a:effectLst>
              </a:rPr>
              <a:t>10</a:t>
            </a:r>
            <a:r>
              <a:rPr lang="en-US" sz="2000" b="0" dirty="0" smtClean="0">
                <a:effectLst>
                  <a:outerShdw blurRad="38100" dist="38100" dir="2700000" algn="tl">
                    <a:srgbClr val="000000"/>
                  </a:outerShdw>
                </a:effectLst>
              </a:rPr>
              <a:t> Departmental Technology Classrooms</a:t>
            </a:r>
            <a:endParaRPr lang="en-US" sz="2000" b="0" dirty="0">
              <a:effectLst>
                <a:outerShdw blurRad="38100" dist="38100" dir="2700000" algn="tl">
                  <a:srgbClr val="000000"/>
                </a:outerShdw>
              </a:effectLst>
            </a:endParaRPr>
          </a:p>
        </p:txBody>
      </p:sp>
      <p:graphicFrame>
        <p:nvGraphicFramePr>
          <p:cNvPr id="27652" name="Object 4"/>
          <p:cNvGraphicFramePr>
            <a:graphicFrameLocks noChangeAspect="1"/>
          </p:cNvGraphicFramePr>
          <p:nvPr/>
        </p:nvGraphicFramePr>
        <p:xfrm>
          <a:off x="339726" y="3383139"/>
          <a:ext cx="269875" cy="252237"/>
        </p:xfrm>
        <a:graphic>
          <a:graphicData uri="http://schemas.openxmlformats.org/presentationml/2006/ole">
            <p:oleObj spid="_x0000_s1131" name="Visio" r:id="rId4" imgW="270231" imgH="303063" progId="">
              <p:embed/>
            </p:oleObj>
          </a:graphicData>
        </a:graphic>
      </p:graphicFrame>
      <p:graphicFrame>
        <p:nvGraphicFramePr>
          <p:cNvPr id="27653" name="Object 5"/>
          <p:cNvGraphicFramePr>
            <a:graphicFrameLocks noChangeAspect="1"/>
          </p:cNvGraphicFramePr>
          <p:nvPr/>
        </p:nvGraphicFramePr>
        <p:xfrm>
          <a:off x="339726" y="3993445"/>
          <a:ext cx="269875" cy="252237"/>
        </p:xfrm>
        <a:graphic>
          <a:graphicData uri="http://schemas.openxmlformats.org/presentationml/2006/ole">
            <p:oleObj spid="_x0000_s1132" name="Visio" r:id="rId5" imgW="270231" imgH="303063" progId="">
              <p:embed/>
            </p:oleObj>
          </a:graphicData>
        </a:graphic>
      </p:graphicFrame>
      <p:graphicFrame>
        <p:nvGraphicFramePr>
          <p:cNvPr id="27654" name="Object 6"/>
          <p:cNvGraphicFramePr>
            <a:graphicFrameLocks noChangeAspect="1"/>
          </p:cNvGraphicFramePr>
          <p:nvPr/>
        </p:nvGraphicFramePr>
        <p:xfrm>
          <a:off x="339726" y="4601987"/>
          <a:ext cx="269875" cy="254000"/>
        </p:xfrm>
        <a:graphic>
          <a:graphicData uri="http://schemas.openxmlformats.org/presentationml/2006/ole">
            <p:oleObj spid="_x0000_s1133" name="Visio" r:id="rId6" imgW="270231" imgH="303063" progId="">
              <p:embed/>
            </p:oleObj>
          </a:graphicData>
        </a:graphic>
      </p:graphicFrame>
      <p:sp>
        <p:nvSpPr>
          <p:cNvPr id="1032" name="Line 7"/>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27657" name="Rectangle 9"/>
          <p:cNvSpPr>
            <a:spLocks noChangeArrowheads="1"/>
          </p:cNvSpPr>
          <p:nvPr/>
        </p:nvSpPr>
        <p:spPr bwMode="auto">
          <a:xfrm>
            <a:off x="676275" y="3340806"/>
            <a:ext cx="6021388" cy="369332"/>
          </a:xfrm>
          <a:prstGeom prst="rect">
            <a:avLst/>
          </a:prstGeom>
          <a:noFill/>
          <a:ln w="9525" algn="ctr">
            <a:noFill/>
            <a:miter lim="800000"/>
            <a:headEnd/>
            <a:tailEnd/>
          </a:ln>
          <a:effectLst/>
        </p:spPr>
        <p:txBody>
          <a:bodyPr>
            <a:spAutoFit/>
          </a:bodyPr>
          <a:lstStyle/>
          <a:p>
            <a:pPr>
              <a:spcBef>
                <a:spcPct val="20000"/>
              </a:spcBef>
              <a:spcAft>
                <a:spcPct val="45000"/>
              </a:spcAft>
              <a:defRPr/>
            </a:pPr>
            <a:r>
              <a:rPr lang="en-US" dirty="0">
                <a:solidFill>
                  <a:srgbClr val="FFCC00"/>
                </a:solidFill>
                <a:effectLst>
                  <a:outerShdw blurRad="38100" dist="38100" dir="2700000" algn="tl">
                    <a:srgbClr val="000000"/>
                  </a:outerShdw>
                </a:effectLst>
              </a:rPr>
              <a:t>Tabs</a:t>
            </a:r>
            <a:r>
              <a:rPr lang="en-US" b="0" dirty="0">
                <a:solidFill>
                  <a:srgbClr val="FFCC00"/>
                </a:solidFill>
                <a:effectLst>
                  <a:outerShdw blurRad="38100" dist="38100" dir="2700000" algn="tl">
                    <a:srgbClr val="000000"/>
                  </a:outerShdw>
                </a:effectLst>
              </a:rPr>
              <a:t> </a:t>
            </a:r>
            <a:r>
              <a:rPr lang="en-US" b="0" dirty="0" smtClean="0">
                <a:solidFill>
                  <a:srgbClr val="FFCC00"/>
                </a:solidFill>
                <a:effectLst>
                  <a:outerShdw blurRad="38100" dist="38100" dir="2700000" algn="tl">
                    <a:srgbClr val="000000"/>
                  </a:outerShdw>
                </a:effectLst>
              </a:rPr>
              <a:t>sit</a:t>
            </a:r>
            <a:endParaRPr lang="en-US" b="0" dirty="0">
              <a:solidFill>
                <a:srgbClr val="FFCC00"/>
              </a:solidFill>
              <a:effectLst>
                <a:outerShdw blurRad="38100" dist="38100" dir="2700000" algn="tl">
                  <a:srgbClr val="000000"/>
                </a:outerShdw>
              </a:effectLst>
            </a:endParaRPr>
          </a:p>
        </p:txBody>
      </p:sp>
      <p:sp>
        <p:nvSpPr>
          <p:cNvPr id="11" name="Content Placeholder 10"/>
          <p:cNvSpPr>
            <a:spLocks noGrp="1"/>
          </p:cNvSpPr>
          <p:nvPr>
            <p:ph sz="half" idx="1"/>
          </p:nvPr>
        </p:nvSpPr>
        <p:spPr/>
        <p:txBody>
          <a:bodyPr/>
          <a:lstStyle/>
          <a:p>
            <a:endParaRPr lang="en-US" dirty="0"/>
          </a:p>
        </p:txBody>
      </p:sp>
      <p:pic>
        <p:nvPicPr>
          <p:cNvPr id="1035" name="Picture 11" descr="C:\Documents and Settings\walkerm\Desktop\NWMet\NWMet_Classrooms20040520.png"/>
          <p:cNvPicPr>
            <a:picLocks noChangeAspect="1" noChangeArrowheads="1"/>
          </p:cNvPicPr>
          <p:nvPr/>
        </p:nvPicPr>
        <p:blipFill>
          <a:blip r:embed="rId7" cstate="screen"/>
          <a:srcRect/>
          <a:stretch>
            <a:fillRect/>
          </a:stretch>
        </p:blipFill>
        <p:spPr bwMode="auto">
          <a:xfrm>
            <a:off x="321880" y="664978"/>
            <a:ext cx="4705490" cy="4427067"/>
          </a:xfrm>
          <a:prstGeom prst="rect">
            <a:avLst/>
          </a:prstGeom>
          <a:noFill/>
        </p:spPr>
      </p:pic>
      <p:pic>
        <p:nvPicPr>
          <p:cNvPr id="2" name="Picture 5" descr="C:\Documents and Settings\walkerm\Desktop\nwmet_logo_605 (1).gif"/>
          <p:cNvPicPr>
            <a:picLocks noChangeAspect="1" noChangeArrowheads="1"/>
          </p:cNvPicPr>
          <p:nvPr/>
        </p:nvPicPr>
        <p:blipFill>
          <a:blip r:embed="rId8" cstate="screen"/>
          <a:srcRect/>
          <a:stretch>
            <a:fillRect/>
          </a:stretch>
        </p:blipFill>
        <p:spPr bwMode="auto">
          <a:xfrm>
            <a:off x="7929679" y="0"/>
            <a:ext cx="1214321" cy="5307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oter Placeholder 4"/>
          <p:cNvSpPr>
            <a:spLocks noGrp="1"/>
          </p:cNvSpPr>
          <p:nvPr>
            <p:ph type="ftr" sz="quarter" idx="10"/>
          </p:nvPr>
        </p:nvSpPr>
        <p:spPr>
          <a:noFill/>
        </p:spPr>
        <p:txBody>
          <a:bodyPr/>
          <a:lstStyle/>
          <a:p>
            <a:r>
              <a:rPr lang="en-US" dirty="0" smtClean="0"/>
              <a:t>Standardization in Classroom Technology</a:t>
            </a:r>
          </a:p>
        </p:txBody>
      </p:sp>
      <p:sp>
        <p:nvSpPr>
          <p:cNvPr id="12291" name="Rectangle 2"/>
          <p:cNvSpPr>
            <a:spLocks noGrp="1" noChangeArrowheads="1"/>
          </p:cNvSpPr>
          <p:nvPr>
            <p:ph type="title"/>
          </p:nvPr>
        </p:nvSpPr>
        <p:spPr>
          <a:xfrm>
            <a:off x="257175" y="52917"/>
            <a:ext cx="8904288" cy="511528"/>
          </a:xfrm>
        </p:spPr>
        <p:txBody>
          <a:bodyPr/>
          <a:lstStyle/>
          <a:p>
            <a:pPr eaLnBrk="1" hangingPunct="1"/>
            <a:r>
              <a:rPr lang="en-US" dirty="0" smtClean="0"/>
              <a:t>The Levels: Level 1 (The Mid-Tech)</a:t>
            </a:r>
          </a:p>
        </p:txBody>
      </p:sp>
      <p:sp>
        <p:nvSpPr>
          <p:cNvPr id="172035" name="Rectangle 3"/>
          <p:cNvSpPr>
            <a:spLocks noChangeArrowheads="1"/>
          </p:cNvSpPr>
          <p:nvPr/>
        </p:nvSpPr>
        <p:spPr bwMode="auto">
          <a:xfrm>
            <a:off x="5710424" y="884230"/>
            <a:ext cx="3263485" cy="4081465"/>
          </a:xfrm>
          <a:prstGeom prst="rect">
            <a:avLst/>
          </a:prstGeom>
          <a:noFill/>
          <a:ln w="9525">
            <a:noFill/>
            <a:miter lim="800000"/>
            <a:headEnd/>
            <a:tailEnd/>
          </a:ln>
          <a:effectLst/>
        </p:spPr>
        <p:txBody>
          <a:bodyPr/>
          <a:lstStyle/>
          <a:p>
            <a:pPr>
              <a:spcBef>
                <a:spcPct val="20000"/>
              </a:spcBef>
              <a:spcAft>
                <a:spcPct val="75000"/>
              </a:spcAft>
              <a:defRPr/>
            </a:pPr>
            <a:r>
              <a:rPr lang="en-US" sz="2000" b="0" dirty="0" smtClean="0">
                <a:effectLst>
                  <a:outerShdw blurRad="38100" dist="38100" dir="2700000" algn="tl">
                    <a:srgbClr val="000000"/>
                  </a:outerShdw>
                </a:effectLst>
              </a:rPr>
              <a:t>Projector and amplifier turn on once a video signal is detected</a:t>
            </a:r>
          </a:p>
          <a:p>
            <a:pPr>
              <a:spcBef>
                <a:spcPct val="20000"/>
              </a:spcBef>
              <a:spcAft>
                <a:spcPct val="75000"/>
              </a:spcAft>
              <a:defRPr/>
            </a:pPr>
            <a:r>
              <a:rPr lang="en-US" sz="2000" b="0" dirty="0" smtClean="0">
                <a:effectLst>
                  <a:outerShdw blurRad="38100" dist="38100" dir="2700000" algn="tl">
                    <a:srgbClr val="000000"/>
                  </a:outerShdw>
                </a:effectLst>
              </a:rPr>
              <a:t>Use of laptops, DVD, VHS players</a:t>
            </a:r>
          </a:p>
          <a:p>
            <a:pPr>
              <a:spcBef>
                <a:spcPct val="20000"/>
              </a:spcBef>
              <a:spcAft>
                <a:spcPct val="75000"/>
              </a:spcAft>
              <a:defRPr/>
            </a:pPr>
            <a:endParaRPr lang="en-US" sz="2000" b="0" dirty="0" smtClean="0">
              <a:effectLst>
                <a:outerShdw blurRad="38100" dist="38100" dir="2700000" algn="tl">
                  <a:srgbClr val="000000"/>
                </a:outerShdw>
              </a:effectLst>
            </a:endParaRPr>
          </a:p>
          <a:p>
            <a:pPr>
              <a:spcBef>
                <a:spcPct val="20000"/>
              </a:spcBef>
              <a:spcAft>
                <a:spcPct val="75000"/>
              </a:spcAft>
              <a:defRPr/>
            </a:pPr>
            <a:r>
              <a:rPr lang="en-US" sz="2000" b="0" i="1" dirty="0" smtClean="0">
                <a:effectLst>
                  <a:outerShdw blurRad="38100" dist="38100" dir="2700000" algn="tl">
                    <a:srgbClr val="000000"/>
                  </a:outerShdw>
                </a:effectLst>
              </a:rPr>
              <a:t>Seems</a:t>
            </a:r>
            <a:r>
              <a:rPr lang="en-US" sz="2000" b="0" dirty="0" smtClean="0">
                <a:effectLst>
                  <a:outerShdw blurRad="38100" dist="38100" dir="2700000" algn="tl">
                    <a:srgbClr val="000000"/>
                  </a:outerShdw>
                </a:effectLst>
              </a:rPr>
              <a:t> Standardized</a:t>
            </a:r>
          </a:p>
          <a:p>
            <a:pPr>
              <a:spcBef>
                <a:spcPct val="20000"/>
              </a:spcBef>
              <a:spcAft>
                <a:spcPct val="75000"/>
              </a:spcAft>
              <a:defRPr/>
            </a:pPr>
            <a:r>
              <a:rPr lang="en-US" sz="2000" b="0" dirty="0" smtClean="0">
                <a:effectLst>
                  <a:outerShdw blurRad="38100" dist="38100" dir="2700000" algn="tl">
                    <a:srgbClr val="000000"/>
                  </a:outerShdw>
                </a:effectLst>
              </a:rPr>
              <a:t>Economical way to expand technology across campus</a:t>
            </a:r>
            <a:endParaRPr lang="en-US" sz="2000" b="0" dirty="0">
              <a:effectLst>
                <a:outerShdw blurRad="38100" dist="38100" dir="2700000" algn="tl">
                  <a:srgbClr val="000000"/>
                </a:outerShdw>
              </a:effectLst>
            </a:endParaRPr>
          </a:p>
        </p:txBody>
      </p:sp>
      <p:sp>
        <p:nvSpPr>
          <p:cNvPr id="12293" name="Line 7"/>
          <p:cNvSpPr>
            <a:spLocks noChangeShapeType="1"/>
          </p:cNvSpPr>
          <p:nvPr/>
        </p:nvSpPr>
        <p:spPr bwMode="auto">
          <a:xfrm>
            <a:off x="339725" y="3293181"/>
            <a:ext cx="8413750" cy="0"/>
          </a:xfrm>
          <a:prstGeom prst="line">
            <a:avLst/>
          </a:prstGeom>
          <a:noFill/>
          <a:ln w="12700">
            <a:solidFill>
              <a:schemeClr val="tx1"/>
            </a:solidFill>
            <a:round/>
            <a:headEnd/>
            <a:tailEnd/>
          </a:ln>
        </p:spPr>
        <p:txBody>
          <a:bodyPr/>
          <a:lstStyle/>
          <a:p>
            <a:endParaRPr lang="en-US" dirty="0"/>
          </a:p>
        </p:txBody>
      </p:sp>
      <p:sp>
        <p:nvSpPr>
          <p:cNvPr id="172042" name="Rectangle 10"/>
          <p:cNvSpPr>
            <a:spLocks noChangeArrowheads="1"/>
          </p:cNvSpPr>
          <p:nvPr/>
        </p:nvSpPr>
        <p:spPr bwMode="auto">
          <a:xfrm>
            <a:off x="277814" y="3328460"/>
            <a:ext cx="5926137" cy="1511652"/>
          </a:xfrm>
          <a:prstGeom prst="rect">
            <a:avLst/>
          </a:prstGeom>
          <a:noFill/>
          <a:ln w="9525">
            <a:noFill/>
            <a:miter lim="800000"/>
            <a:headEnd/>
            <a:tailEnd/>
          </a:ln>
          <a:effectLst/>
        </p:spPr>
        <p:txBody>
          <a:bodyPr/>
          <a:lstStyle/>
          <a:p>
            <a:pPr>
              <a:spcBef>
                <a:spcPct val="20000"/>
              </a:spcBef>
              <a:spcAft>
                <a:spcPct val="75000"/>
              </a:spcAft>
              <a:defRPr/>
            </a:pPr>
            <a:endParaRPr lang="en-US" b="0" dirty="0">
              <a:solidFill>
                <a:srgbClr val="FFCC00"/>
              </a:solidFill>
              <a:effectLst>
                <a:outerShdw blurRad="38100" dist="38100" dir="2700000" algn="tl">
                  <a:srgbClr val="000000"/>
                </a:outerShdw>
              </a:effectLst>
            </a:endParaRPr>
          </a:p>
        </p:txBody>
      </p:sp>
      <p:sp>
        <p:nvSpPr>
          <p:cNvPr id="172043" name="Rectangle 11"/>
          <p:cNvSpPr>
            <a:spLocks noChangeArrowheads="1"/>
          </p:cNvSpPr>
          <p:nvPr/>
        </p:nvSpPr>
        <p:spPr bwMode="auto">
          <a:xfrm>
            <a:off x="6119814" y="1458737"/>
            <a:ext cx="2744787" cy="656167"/>
          </a:xfrm>
          <a:prstGeom prst="rect">
            <a:avLst/>
          </a:prstGeom>
          <a:noFill/>
          <a:ln w="9525">
            <a:noFill/>
            <a:miter lim="800000"/>
            <a:headEnd/>
            <a:tailEnd/>
          </a:ln>
          <a:effectLst/>
        </p:spPr>
        <p:txBody>
          <a:bodyPr/>
          <a:lstStyle/>
          <a:p>
            <a:pPr>
              <a:spcBef>
                <a:spcPct val="20000"/>
              </a:spcBef>
              <a:spcAft>
                <a:spcPct val="75000"/>
              </a:spcAft>
              <a:defRPr/>
            </a:pPr>
            <a:endParaRPr lang="en-US" sz="2000" b="0" dirty="0">
              <a:effectLst>
                <a:outerShdw blurRad="38100" dist="38100" dir="2700000" algn="tl">
                  <a:srgbClr val="000000"/>
                </a:outerShdw>
              </a:effectLst>
            </a:endParaRPr>
          </a:p>
        </p:txBody>
      </p:sp>
      <p:pic>
        <p:nvPicPr>
          <p:cNvPr id="12297" name="Picture 9"/>
          <p:cNvPicPr>
            <a:picLocks noChangeAspect="1" noChangeArrowheads="1"/>
          </p:cNvPicPr>
          <p:nvPr/>
        </p:nvPicPr>
        <p:blipFill>
          <a:blip r:embed="rId3" cstate="screen">
            <a:extLst>
              <a:ext uri="{28A0092B-C50C-407E-A947-70E740481C1C}">
                <a14:useLocalDpi xmlns="" xmlns:a14="http://schemas.microsoft.com/office/drawing/2010/main" val="0"/>
              </a:ext>
            </a:extLst>
          </a:blip>
          <a:stretch>
            <a:fillRect/>
          </a:stretch>
        </p:blipFill>
        <p:spPr bwMode="auto">
          <a:xfrm>
            <a:off x="257638" y="1187810"/>
            <a:ext cx="5343165" cy="3177889"/>
          </a:xfrm>
          <a:prstGeom prst="rect">
            <a:avLst/>
          </a:prstGeom>
          <a:noFill/>
        </p:spPr>
      </p:pic>
      <p:pic>
        <p:nvPicPr>
          <p:cNvPr id="55297" name="Picture 1" descr="C:\Documents and Settings\walkerm\Desktop\nwmet_logo_605 (1).gif"/>
          <p:cNvPicPr>
            <a:picLocks noChangeAspect="1" noChangeArrowheads="1"/>
          </p:cNvPicPr>
          <p:nvPr/>
        </p:nvPicPr>
        <p:blipFill>
          <a:blip r:embed="rId4" cstate="screen"/>
          <a:srcRect/>
          <a:stretch>
            <a:fillRect/>
          </a:stretch>
        </p:blipFill>
        <p:spPr bwMode="auto">
          <a:xfrm>
            <a:off x="7989182" y="0"/>
            <a:ext cx="1154818" cy="5047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720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1720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P spid="172042" grpId="0" build="p" autoUpdateAnimBg="0"/>
      <p:bldP spid="172043" grpId="0" autoUpdateAnimBg="0"/>
    </p:bldLst>
  </p:timing>
</p:sld>
</file>

<file path=ppt/theme/theme1.xml><?xml version="1.0" encoding="utf-8"?>
<a:theme xmlns:a="http://schemas.openxmlformats.org/drawingml/2006/main" name="Training presentation- Microsoft Office—Get up to speed with the 2007 system">
  <a:themeElements>
    <a:clrScheme name="Training presentation- Microsoft Office—Get up to speed with the 2007 system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Training presentation- Microsoft Office—Get up to speed with the 2007 sys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raining presentation- Microsoft Office—Get up to speed with the 2007 syste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ining presentation- Microsoft Office—Get up to speed with the 2007 syste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ining presentation- Microsoft Office—Get up to speed with the 2007 syste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ining presentation- Microsoft Office—Get up to speed with the 2007 syste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ining presentation- Microsoft Office—Get up to speed with the 2007 syste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ining presentation- Microsoft Office—Get up to speed with the 2007 syste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aining presentation- Microsoft Office—Get up to speed with the 2007 system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Microsoft Office—Get up to speed with the 2007 system</Template>
  <TotalTime>1761</TotalTime>
  <Words>1974</Words>
  <Application>Microsoft Office PowerPoint</Application>
  <PresentationFormat>On-screen Show (16:10)</PresentationFormat>
  <Paragraphs>244</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Training presentation- Microsoft Office—Get up to speed with the 2007 system</vt:lpstr>
      <vt:lpstr>Visio</vt:lpstr>
      <vt:lpstr>Standardization in Classroom Technology</vt:lpstr>
      <vt:lpstr>Overview</vt:lpstr>
      <vt:lpstr>A Few Notes   </vt:lpstr>
      <vt:lpstr>A Few Notes   </vt:lpstr>
      <vt:lpstr>PSU Campus Map   </vt:lpstr>
      <vt:lpstr>Section 1</vt:lpstr>
      <vt:lpstr>Classroom Technology (circa 2000)</vt:lpstr>
      <vt:lpstr>Classroom Technology (circa 2004)</vt:lpstr>
      <vt:lpstr>The Levels: Level 1 (The Mid-Tech)</vt:lpstr>
      <vt:lpstr>The Levels: Level 2</vt:lpstr>
      <vt:lpstr>The Levels: Level 3</vt:lpstr>
      <vt:lpstr>The Levels: Level 3 continued</vt:lpstr>
      <vt:lpstr>The Levels: Level 4</vt:lpstr>
      <vt:lpstr>What were the issues?</vt:lpstr>
      <vt:lpstr>How Many Projectors?</vt:lpstr>
      <vt:lpstr>Section 2</vt:lpstr>
      <vt:lpstr>Standardizing: What? When? Why?</vt:lpstr>
      <vt:lpstr>Extron vs. Extron in Standardization Issues</vt:lpstr>
      <vt:lpstr>How or Why standardize Projectors? </vt:lpstr>
      <vt:lpstr>Document Cameras</vt:lpstr>
      <vt:lpstr>DVD/VHS Combo Players?</vt:lpstr>
      <vt:lpstr>Screens?  Speakers?</vt:lpstr>
      <vt:lpstr>Microphones/Audio Reinforcement?</vt:lpstr>
      <vt:lpstr>Section 3</vt:lpstr>
      <vt:lpstr>Instructor Stations and Furniture </vt:lpstr>
      <vt:lpstr>Wiring and Programming? </vt:lpstr>
      <vt:lpstr>Eradication of Variation: Ondine 218</vt:lpstr>
      <vt:lpstr>Ondine 218</vt:lpstr>
      <vt:lpstr>Ondine 218</vt:lpstr>
      <vt:lpstr>Ondine 218</vt:lpstr>
      <vt:lpstr>PSU Technology Classrooms (circa 2011)</vt:lpstr>
      <vt:lpstr>Standardizing Based on Classroom Size </vt:lpstr>
      <vt:lpstr>What About Working With Departments?</vt:lpstr>
      <vt:lpstr>What About Working With Departments?</vt:lpstr>
      <vt:lpstr>Extron MLC 104 IP vs. 5IP: Better!</vt:lpstr>
      <vt:lpstr>Extron MLC 104 IP vs. System 5IP</vt:lpstr>
      <vt:lpstr>Computer Labs &amp; Classrooms?</vt:lpstr>
      <vt:lpstr>Computer Labs &amp; Classrooms</vt:lpstr>
      <vt:lpstr>Section 4</vt:lpstr>
      <vt:lpstr>On-Going and Upcoming Challenges</vt:lpstr>
      <vt:lpstr>Questions</vt:lpstr>
      <vt:lpstr>Thank you  for your time and attention!</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in Classroom Technology</dc:title>
  <dc:creator>Mark Walker</dc:creator>
  <cp:lastModifiedBy>walkerm</cp:lastModifiedBy>
  <cp:revision>191</cp:revision>
  <dcterms:created xsi:type="dcterms:W3CDTF">2009-01-09T20:42:45Z</dcterms:created>
  <dcterms:modified xsi:type="dcterms:W3CDTF">2011-04-13T18:20:40Z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TC102006661033</vt:lpwstr>
  </property>
</Properties>
</file>