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45" r:id="rId3"/>
    <p:sldId id="344" r:id="rId4"/>
    <p:sldId id="297" r:id="rId5"/>
    <p:sldId id="298" r:id="rId6"/>
    <p:sldId id="261" r:id="rId7"/>
    <p:sldId id="289" r:id="rId8"/>
    <p:sldId id="343" r:id="rId9"/>
    <p:sldId id="262" r:id="rId10"/>
    <p:sldId id="299" r:id="rId11"/>
    <p:sldId id="305" r:id="rId12"/>
    <p:sldId id="306" r:id="rId13"/>
    <p:sldId id="302" r:id="rId14"/>
    <p:sldId id="308" r:id="rId15"/>
    <p:sldId id="307" r:id="rId16"/>
    <p:sldId id="310" r:id="rId17"/>
    <p:sldId id="309" r:id="rId18"/>
    <p:sldId id="311" r:id="rId19"/>
    <p:sldId id="312" r:id="rId20"/>
    <p:sldId id="313" r:id="rId21"/>
    <p:sldId id="314" r:id="rId22"/>
    <p:sldId id="342" r:id="rId23"/>
    <p:sldId id="315" r:id="rId24"/>
    <p:sldId id="316" r:id="rId25"/>
    <p:sldId id="317" r:id="rId26"/>
    <p:sldId id="318" r:id="rId27"/>
    <p:sldId id="319" r:id="rId28"/>
    <p:sldId id="322" r:id="rId29"/>
    <p:sldId id="323" r:id="rId30"/>
    <p:sldId id="324" r:id="rId31"/>
    <p:sldId id="325" r:id="rId32"/>
    <p:sldId id="320" r:id="rId33"/>
    <p:sldId id="321" r:id="rId34"/>
    <p:sldId id="326" r:id="rId35"/>
    <p:sldId id="327" r:id="rId36"/>
    <p:sldId id="328" r:id="rId37"/>
    <p:sldId id="332" r:id="rId38"/>
    <p:sldId id="329" r:id="rId39"/>
    <p:sldId id="330" r:id="rId40"/>
    <p:sldId id="331" r:id="rId41"/>
    <p:sldId id="333" r:id="rId42"/>
    <p:sldId id="334" r:id="rId43"/>
    <p:sldId id="335" r:id="rId44"/>
    <p:sldId id="337" r:id="rId45"/>
    <p:sldId id="338" r:id="rId46"/>
    <p:sldId id="336" r:id="rId47"/>
    <p:sldId id="339" r:id="rId48"/>
    <p:sldId id="341" r:id="rId49"/>
    <p:sldId id="340" r:id="rId50"/>
    <p:sldId id="296" r:id="rId5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80" autoAdjust="0"/>
  </p:normalViewPr>
  <p:slideViewPr>
    <p:cSldViewPr>
      <p:cViewPr varScale="1">
        <p:scale>
          <a:sx n="90" d="100"/>
          <a:sy n="90" d="100"/>
        </p:scale>
        <p:origin x="996" y="78"/>
      </p:cViewPr>
      <p:guideLst>
        <p:guide orient="horz" pos="1800"/>
        <p:guide pos="2880"/>
      </p:guideLst>
    </p:cSldViewPr>
  </p:slideViewPr>
  <p:notesTextViewPr>
    <p:cViewPr>
      <p:scale>
        <a:sx n="3" d="2"/>
        <a:sy n="3" d="2"/>
      </p:scale>
      <p:origin x="0" y="0"/>
    </p:cViewPr>
  </p:notesTextViewPr>
  <p:sorterViewPr>
    <p:cViewPr>
      <p:scale>
        <a:sx n="119" d="100"/>
        <a:sy n="119" d="100"/>
      </p:scale>
      <p:origin x="0" y="3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C2FCA-311B-490A-B67D-8593220D95E5}" type="datetimeFigureOut">
              <a:rPr lang="en-US" smtClean="0"/>
              <a:pPr/>
              <a:t>5/16/2018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9DE01-435B-4338-94ED-DB44752C21EB}" type="slidenum">
              <a:rPr lang="en-US" smtClean="0"/>
              <a:pPr/>
              <a:t>‹#›</a:t>
            </a:fld>
            <a:endParaRPr lang="en-US"/>
          </a:p>
        </p:txBody>
      </p:sp>
    </p:spTree>
    <p:extLst>
      <p:ext uri="{BB962C8B-B14F-4D97-AF65-F5344CB8AC3E}">
        <p14:creationId xmlns:p14="http://schemas.microsoft.com/office/powerpoint/2010/main" val="381819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t>
            </a:r>
            <a:r>
              <a:rPr lang="en-US" dirty="0" err="1" smtClean="0"/>
              <a:t>edid</a:t>
            </a:r>
            <a:r>
              <a:rPr lang="en-US" dirty="0" smtClean="0"/>
              <a:t>, Extended display identification data (EDID) is a data structure provided by a digital display to describe its capabilities to a video source </a:t>
            </a:r>
          </a:p>
          <a:p>
            <a:r>
              <a:rPr lang="en-US" dirty="0" smtClean="0"/>
              <a:t>HDCP definition</a:t>
            </a:r>
            <a:r>
              <a:rPr lang="en-US" baseline="0" dirty="0" smtClean="0"/>
              <a:t> High-bandwidth Digital Content Protection (HDCP), is a form of digital copy protection developed by Intel Corporation[1] to prevent copying of digital audio and video content as it travels across connections. Types of connections include DisplayPort (DP), Digital Visual Interface (DVI), and High-Definition Multimedia Interface (HDMI), </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a:t>
            </a:fld>
            <a:endParaRPr lang="en-US"/>
          </a:p>
        </p:txBody>
      </p:sp>
    </p:spTree>
    <p:extLst>
      <p:ext uri="{BB962C8B-B14F-4D97-AF65-F5344CB8AC3E}">
        <p14:creationId xmlns:p14="http://schemas.microsoft.com/office/powerpoint/2010/main" val="191630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Checking all along the way, design stage, is that ALL IMPORTANT NARRATIVE TRULLY , ACURATELY DEVINE WHAT YOU WANT!</a:t>
            </a:r>
          </a:p>
          <a:p>
            <a:r>
              <a:rPr lang="en-US" dirty="0" smtClean="0"/>
              <a:t>Staging, do you contractors do this actually test configure, figure out things in their shop ( staging area)  then that final stage  or almost final, when it is commissioned the commissioner can pick up that narrative and see if the system is performing</a:t>
            </a:r>
            <a:r>
              <a:rPr lang="en-US" baseline="0" dirty="0" smtClean="0"/>
              <a:t> the way it was designed. </a:t>
            </a:r>
            <a:r>
              <a:rPr lang="en-US" dirty="0" smtClean="0"/>
              <a:t> Says here a spot for a laptop with both VGA and </a:t>
            </a:r>
            <a:r>
              <a:rPr lang="en-US" dirty="0" err="1" smtClean="0"/>
              <a:t>HDMi</a:t>
            </a:r>
            <a:r>
              <a:rPr lang="en-US" dirty="0" smtClean="0"/>
              <a:t>, don’t see one for HDMI . </a:t>
            </a:r>
            <a:r>
              <a:rPr lang="en-US" dirty="0" err="1" smtClean="0"/>
              <a:t>Ect</a:t>
            </a:r>
            <a:r>
              <a:rPr lang="en-US" dirty="0" smtClean="0"/>
              <a:t>….  But that would be caught way back at design review</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13</a:t>
            </a:fld>
            <a:endParaRPr lang="en-US"/>
          </a:p>
        </p:txBody>
      </p:sp>
    </p:spTree>
    <p:extLst>
      <p:ext uri="{BB962C8B-B14F-4D97-AF65-F5344CB8AC3E}">
        <p14:creationId xmlns:p14="http://schemas.microsoft.com/office/powerpoint/2010/main" val="48951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what</a:t>
            </a:r>
            <a:r>
              <a:rPr lang="en-US" baseline="0" dirty="0" smtClean="0"/>
              <a:t> is EDID, describe the simple system</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15</a:t>
            </a:fld>
            <a:endParaRPr lang="en-US" dirty="0"/>
          </a:p>
        </p:txBody>
      </p:sp>
    </p:spTree>
    <p:extLst>
      <p:ext uri="{BB962C8B-B14F-4D97-AF65-F5344CB8AC3E}">
        <p14:creationId xmlns:p14="http://schemas.microsoft.com/office/powerpoint/2010/main" val="190923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notes , references , callouts , software needed , can’</a:t>
            </a:r>
          </a:p>
          <a:p>
            <a:r>
              <a:rPr lang="en-US" dirty="0" smtClean="0"/>
              <a:t>T</a:t>
            </a:r>
            <a:r>
              <a:rPr lang="en-US" baseline="0" dirty="0" smtClean="0"/>
              <a:t>  ignore this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17</a:t>
            </a:fld>
            <a:endParaRPr lang="en-US"/>
          </a:p>
        </p:txBody>
      </p:sp>
    </p:spTree>
    <p:extLst>
      <p:ext uri="{BB962C8B-B14F-4D97-AF65-F5344CB8AC3E}">
        <p14:creationId xmlns:p14="http://schemas.microsoft.com/office/powerpoint/2010/main" val="367966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18</a:t>
            </a:fld>
            <a:endParaRPr lang="en-US" dirty="0"/>
          </a:p>
        </p:txBody>
      </p:sp>
    </p:spTree>
    <p:extLst>
      <p:ext uri="{BB962C8B-B14F-4D97-AF65-F5344CB8AC3E}">
        <p14:creationId xmlns:p14="http://schemas.microsoft.com/office/powerpoint/2010/main" val="155635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way back at the design or programming phase;</a:t>
            </a:r>
            <a:r>
              <a:rPr lang="en-US" baseline="0" dirty="0" smtClean="0"/>
              <a:t> what did I want to happen, I wanted my laptop to know it was connected to a Epson model such  and gave the ability to choose both its native but also my favorite 1280/ 800 </a:t>
            </a:r>
            <a:r>
              <a:rPr lang="en-US" baseline="0" dirty="0" err="1" smtClean="0"/>
              <a:t>ect</a:t>
            </a:r>
            <a:r>
              <a:rPr lang="en-US" baseline="0" dirty="0" smtClean="0"/>
              <a:t>.. Go back to the design docs did we get it right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19</a:t>
            </a:fld>
            <a:endParaRPr lang="en-US"/>
          </a:p>
        </p:txBody>
      </p:sp>
    </p:spTree>
    <p:extLst>
      <p:ext uri="{BB962C8B-B14F-4D97-AF65-F5344CB8AC3E}">
        <p14:creationId xmlns:p14="http://schemas.microsoft.com/office/powerpoint/2010/main" val="274277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same area of design review as </a:t>
            </a:r>
            <a:r>
              <a:rPr lang="en-US" dirty="0" err="1" smtClean="0"/>
              <a:t>edid</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20</a:t>
            </a:fld>
            <a:endParaRPr lang="en-US"/>
          </a:p>
        </p:txBody>
      </p:sp>
    </p:spTree>
    <p:extLst>
      <p:ext uri="{BB962C8B-B14F-4D97-AF65-F5344CB8AC3E}">
        <p14:creationId xmlns:p14="http://schemas.microsoft.com/office/powerpoint/2010/main" val="100640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you don’t want to see</a:t>
            </a:r>
            <a:endParaRPr lang="en-US"/>
          </a:p>
        </p:txBody>
      </p:sp>
      <p:sp>
        <p:nvSpPr>
          <p:cNvPr id="4" name="Slide Number Placeholder 3"/>
          <p:cNvSpPr>
            <a:spLocks noGrp="1"/>
          </p:cNvSpPr>
          <p:nvPr>
            <p:ph type="sldNum" sz="quarter" idx="10"/>
          </p:nvPr>
        </p:nvSpPr>
        <p:spPr/>
        <p:txBody>
          <a:bodyPr/>
          <a:lstStyle/>
          <a:p>
            <a:fld id="{E099DE01-435B-4338-94ED-DB44752C21EB}" type="slidenum">
              <a:rPr lang="en-US" smtClean="0"/>
              <a:pPr/>
              <a:t>22</a:t>
            </a:fld>
            <a:endParaRPr lang="en-US"/>
          </a:p>
        </p:txBody>
      </p:sp>
    </p:spTree>
    <p:extLst>
      <p:ext uri="{BB962C8B-B14F-4D97-AF65-F5344CB8AC3E}">
        <p14:creationId xmlns:p14="http://schemas.microsoft.com/office/powerpoint/2010/main" val="36785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quality products matter, paying for that</a:t>
            </a:r>
            <a:r>
              <a:rPr lang="en-US" baseline="0" dirty="0" smtClean="0"/>
              <a:t> license , and note the audio remarks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23</a:t>
            </a:fld>
            <a:endParaRPr lang="en-US"/>
          </a:p>
        </p:txBody>
      </p:sp>
    </p:spTree>
    <p:extLst>
      <p:ext uri="{BB962C8B-B14F-4D97-AF65-F5344CB8AC3E}">
        <p14:creationId xmlns:p14="http://schemas.microsoft.com/office/powerpoint/2010/main" val="6714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delays, </a:t>
            </a:r>
            <a:r>
              <a:rPr lang="en-US" smtClean="0"/>
              <a:t>try several discs</a:t>
            </a:r>
            <a:endParaRPr lang="en-US"/>
          </a:p>
        </p:txBody>
      </p:sp>
      <p:sp>
        <p:nvSpPr>
          <p:cNvPr id="4" name="Slide Number Placeholder 3"/>
          <p:cNvSpPr>
            <a:spLocks noGrp="1"/>
          </p:cNvSpPr>
          <p:nvPr>
            <p:ph type="sldNum" sz="quarter" idx="10"/>
          </p:nvPr>
        </p:nvSpPr>
        <p:spPr/>
        <p:txBody>
          <a:bodyPr/>
          <a:lstStyle/>
          <a:p>
            <a:fld id="{E099DE01-435B-4338-94ED-DB44752C21EB}" type="slidenum">
              <a:rPr lang="en-US" smtClean="0"/>
              <a:pPr/>
              <a:t>25</a:t>
            </a:fld>
            <a:endParaRPr lang="en-US"/>
          </a:p>
        </p:txBody>
      </p:sp>
    </p:spTree>
    <p:extLst>
      <p:ext uri="{BB962C8B-B14F-4D97-AF65-F5344CB8AC3E}">
        <p14:creationId xmlns:p14="http://schemas.microsoft.com/office/powerpoint/2010/main" val="354608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readings: 35  quiet conference room, 40</a:t>
            </a:r>
            <a:r>
              <a:rPr lang="en-US" baseline="0" dirty="0" smtClean="0"/>
              <a:t> board room,  why times: air handling, outside noise, adjoining rooms, foot traffic </a:t>
            </a:r>
            <a:r>
              <a:rPr lang="en-US" baseline="0" dirty="0" err="1" smtClean="0"/>
              <a:t>ect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27</a:t>
            </a:fld>
            <a:endParaRPr lang="en-US"/>
          </a:p>
        </p:txBody>
      </p:sp>
    </p:spTree>
    <p:extLst>
      <p:ext uri="{BB962C8B-B14F-4D97-AF65-F5344CB8AC3E}">
        <p14:creationId xmlns:p14="http://schemas.microsoft.com/office/powerpoint/2010/main" val="157263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intro</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5</a:t>
            </a:fld>
            <a:endParaRPr lang="en-US"/>
          </a:p>
        </p:txBody>
      </p:sp>
    </p:spTree>
    <p:extLst>
      <p:ext uri="{BB962C8B-B14F-4D97-AF65-F5344CB8AC3E}">
        <p14:creationId xmlns:p14="http://schemas.microsoft.com/office/powerpoint/2010/main" val="325605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to room drawings,  define the rules , ceiling mic woes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28</a:t>
            </a:fld>
            <a:endParaRPr lang="en-US"/>
          </a:p>
        </p:txBody>
      </p:sp>
    </p:spTree>
    <p:extLst>
      <p:ext uri="{BB962C8B-B14F-4D97-AF65-F5344CB8AC3E}">
        <p14:creationId xmlns:p14="http://schemas.microsoft.com/office/powerpoint/2010/main" val="3841827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you talk at level for the closet person </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32</a:t>
            </a:fld>
            <a:endParaRPr lang="en-US"/>
          </a:p>
        </p:txBody>
      </p:sp>
    </p:spTree>
    <p:extLst>
      <p:ext uri="{BB962C8B-B14F-4D97-AF65-F5344CB8AC3E}">
        <p14:creationId xmlns:p14="http://schemas.microsoft.com/office/powerpoint/2010/main" val="3761528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the needs are less than the potential </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33</a:t>
            </a:fld>
            <a:endParaRPr lang="en-US"/>
          </a:p>
        </p:txBody>
      </p:sp>
    </p:spTree>
    <p:extLst>
      <p:ext uri="{BB962C8B-B14F-4D97-AF65-F5344CB8AC3E}">
        <p14:creationId xmlns:p14="http://schemas.microsoft.com/office/powerpoint/2010/main" val="1765271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 math on the buggers , referred to in the standard way back at design, if you think you will be dealing with a Un stable system catch  when you can do something about it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34</a:t>
            </a:fld>
            <a:endParaRPr lang="en-US"/>
          </a:p>
        </p:txBody>
      </p:sp>
    </p:spTree>
    <p:extLst>
      <p:ext uri="{BB962C8B-B14F-4D97-AF65-F5344CB8AC3E}">
        <p14:creationId xmlns:p14="http://schemas.microsoft.com/office/powerpoint/2010/main" val="219047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confirming speaker setting 70 volt JBL</a:t>
            </a:r>
            <a:r>
              <a:rPr lang="en-US" baseline="0" dirty="0" smtClean="0"/>
              <a:t> story, where the check list comes in, hanging speakers might be given to the new guy</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35</a:t>
            </a:fld>
            <a:endParaRPr lang="en-US"/>
          </a:p>
        </p:txBody>
      </p:sp>
    </p:spTree>
    <p:extLst>
      <p:ext uri="{BB962C8B-B14F-4D97-AF65-F5344CB8AC3E}">
        <p14:creationId xmlns:p14="http://schemas.microsoft.com/office/powerpoint/2010/main" val="650329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microphone receiver to a PC  </a:t>
            </a:r>
            <a:r>
              <a:rPr lang="en-US" dirty="0" err="1" smtClean="0"/>
              <a:t>usb</a:t>
            </a:r>
            <a:r>
              <a:rPr lang="en-US" dirty="0" smtClean="0"/>
              <a:t> pre   or DVD player DI boxes, system</a:t>
            </a:r>
            <a:r>
              <a:rPr lang="en-US" baseline="0" dirty="0" smtClean="0"/>
              <a:t> needing analog, have to strip it out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36</a:t>
            </a:fld>
            <a:endParaRPr lang="en-US"/>
          </a:p>
        </p:txBody>
      </p:sp>
    </p:spTree>
    <p:extLst>
      <p:ext uri="{BB962C8B-B14F-4D97-AF65-F5344CB8AC3E}">
        <p14:creationId xmlns:p14="http://schemas.microsoft.com/office/powerpoint/2010/main" val="418220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a:t>
            </a:r>
            <a:r>
              <a:rPr lang="en-US" dirty="0" err="1" smtClean="0"/>
              <a:t>very</a:t>
            </a:r>
            <a:r>
              <a:rPr lang="en-US" dirty="0" smtClean="0"/>
              <a:t> important, good to catch this in Staging, not trying to fix at commission time Extron switcher story</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39</a:t>
            </a:fld>
            <a:endParaRPr lang="en-US"/>
          </a:p>
        </p:txBody>
      </p:sp>
    </p:spTree>
    <p:extLst>
      <p:ext uri="{BB962C8B-B14F-4D97-AF65-F5344CB8AC3E}">
        <p14:creationId xmlns:p14="http://schemas.microsoft.com/office/powerpoint/2010/main" val="39074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noise from digital switchers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40</a:t>
            </a:fld>
            <a:endParaRPr lang="en-US"/>
          </a:p>
        </p:txBody>
      </p:sp>
    </p:spTree>
    <p:extLst>
      <p:ext uri="{BB962C8B-B14F-4D97-AF65-F5344CB8AC3E}">
        <p14:creationId xmlns:p14="http://schemas.microsoft.com/office/powerpoint/2010/main" val="381493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in many jurisdictions where system is used for emergency messages, think fire alarms, over all good </a:t>
            </a:r>
            <a:r>
              <a:rPr lang="en-US" dirty="0" err="1" smtClean="0"/>
              <a:t>eval</a:t>
            </a:r>
            <a:r>
              <a:rPr lang="en-US" dirty="0" smtClean="0"/>
              <a:t> of your systems,</a:t>
            </a:r>
            <a:r>
              <a:rPr lang="en-US" baseline="0" dirty="0" smtClean="0"/>
              <a:t> especially the buggers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41</a:t>
            </a:fld>
            <a:endParaRPr lang="en-US"/>
          </a:p>
        </p:txBody>
      </p:sp>
    </p:spTree>
    <p:extLst>
      <p:ext uri="{BB962C8B-B14F-4D97-AF65-F5344CB8AC3E}">
        <p14:creationId xmlns:p14="http://schemas.microsoft.com/office/powerpoint/2010/main" val="4775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a:t>
            </a:r>
            <a:r>
              <a:rPr lang="en-US" dirty="0" err="1" smtClean="0"/>
              <a:t>youtube</a:t>
            </a:r>
            <a:r>
              <a:rPr lang="en-US" dirty="0" smtClean="0"/>
              <a:t> video Sound system </a:t>
            </a:r>
            <a:r>
              <a:rPr lang="en-US" dirty="0" err="1" smtClean="0"/>
              <a:t>intellgibility</a:t>
            </a:r>
            <a:r>
              <a:rPr lang="en-US" dirty="0" smtClean="0"/>
              <a:t>  soul</a:t>
            </a:r>
            <a:r>
              <a:rPr lang="en-US" baseline="0" dirty="0" smtClean="0"/>
              <a:t> sound</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42</a:t>
            </a:fld>
            <a:endParaRPr lang="en-US"/>
          </a:p>
        </p:txBody>
      </p:sp>
    </p:spTree>
    <p:extLst>
      <p:ext uri="{BB962C8B-B14F-4D97-AF65-F5344CB8AC3E}">
        <p14:creationId xmlns:p14="http://schemas.microsoft.com/office/powerpoint/2010/main" val="223826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Costs are HIDDEN – its all in hours. Management is oftentimes totally unaware. We hand this out at the </a:t>
            </a:r>
            <a:r>
              <a:rPr lang="en-US" dirty="0" err="1" smtClean="0"/>
              <a:t>cqt</a:t>
            </a:r>
            <a:r>
              <a:rPr lang="en-US" dirty="0" smtClean="0"/>
              <a:t> and </a:t>
            </a:r>
            <a:r>
              <a:rPr lang="en-US" dirty="0" err="1" smtClean="0"/>
              <a:t>cqd</a:t>
            </a:r>
            <a:r>
              <a:rPr lang="en-US" dirty="0" smtClean="0"/>
              <a:t> training sessions as part of their materials,  many items related to AV integrators , contractors </a:t>
            </a:r>
            <a:r>
              <a:rPr lang="en-US" dirty="0" err="1" smtClean="0"/>
              <a:t>ect</a:t>
            </a:r>
            <a:r>
              <a:rPr lang="en-US" dirty="0" smtClean="0"/>
              <a:t>..</a:t>
            </a:r>
            <a:endParaRPr lang="en-US" dirty="0"/>
          </a:p>
        </p:txBody>
      </p:sp>
      <p:sp>
        <p:nvSpPr>
          <p:cNvPr id="4" name="Slide Number Placeholder 3"/>
          <p:cNvSpPr>
            <a:spLocks noGrp="1"/>
          </p:cNvSpPr>
          <p:nvPr>
            <p:ph type="sldNum" sz="quarter" idx="10"/>
          </p:nvPr>
        </p:nvSpPr>
        <p:spPr/>
        <p:txBody>
          <a:bodyPr/>
          <a:lstStyle/>
          <a:p>
            <a:fld id="{712785C0-3977-4FB5-AC34-52061D90E6CC}" type="slidenum">
              <a:rPr lang="en-US" smtClean="0"/>
              <a:pPr/>
              <a:t>6</a:t>
            </a:fld>
            <a:endParaRPr lang="en-US"/>
          </a:p>
        </p:txBody>
      </p:sp>
    </p:spTree>
    <p:extLst>
      <p:ext uri="{BB962C8B-B14F-4D97-AF65-F5344CB8AC3E}">
        <p14:creationId xmlns:p14="http://schemas.microsoft.com/office/powerpoint/2010/main" val="3760733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NTIs STIPA video</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43</a:t>
            </a:fld>
            <a:endParaRPr lang="en-US"/>
          </a:p>
        </p:txBody>
      </p:sp>
    </p:spTree>
    <p:extLst>
      <p:ext uri="{BB962C8B-B14F-4D97-AF65-F5344CB8AC3E}">
        <p14:creationId xmlns:p14="http://schemas.microsoft.com/office/powerpoint/2010/main" val="1983631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get in this box: limiters , compressors, parametric  equalizers, preamps </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44</a:t>
            </a:fld>
            <a:endParaRPr lang="en-US"/>
          </a:p>
        </p:txBody>
      </p:sp>
    </p:spTree>
    <p:extLst>
      <p:ext uri="{BB962C8B-B14F-4D97-AF65-F5344CB8AC3E}">
        <p14:creationId xmlns:p14="http://schemas.microsoft.com/office/powerpoint/2010/main" val="910392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software was used to program this, passwords , filters, how were these determined,  best practice with SYNAUDCON is to EQ or filter to the speakers frequency response curve, not try to fight room problems</a:t>
            </a:r>
            <a:r>
              <a:rPr lang="en-US" baseline="0" dirty="0" smtClean="0"/>
              <a:t> , </a:t>
            </a:r>
            <a:r>
              <a:rPr lang="en-US" baseline="0" dirty="0" err="1" smtClean="0"/>
              <a:t>whwre</a:t>
            </a:r>
            <a:r>
              <a:rPr lang="en-US" baseline="0" dirty="0" smtClean="0"/>
              <a:t> is your listening spot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45</a:t>
            </a:fld>
            <a:endParaRPr lang="en-US"/>
          </a:p>
        </p:txBody>
      </p:sp>
    </p:spTree>
    <p:extLst>
      <p:ext uri="{BB962C8B-B14F-4D97-AF65-F5344CB8AC3E}">
        <p14:creationId xmlns:p14="http://schemas.microsoft.com/office/powerpoint/2010/main" val="1756946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and Brenda Brown, excellent training opportunities:</a:t>
            </a:r>
            <a:r>
              <a:rPr lang="en-US" baseline="0" dirty="0" smtClean="0"/>
              <a:t>  core principals of audio, sound system tech, sound system designer, , making wireless work, Opt EQ opt </a:t>
            </a:r>
            <a:r>
              <a:rPr lang="en-US" baseline="0" dirty="0" err="1" smtClean="0"/>
              <a:t>eq</a:t>
            </a:r>
            <a:r>
              <a:rPr lang="en-US" baseline="0" dirty="0" smtClean="0"/>
              <a:t> gets in deep to these filter and </a:t>
            </a:r>
            <a:r>
              <a:rPr lang="en-US" baseline="0" dirty="0" err="1" smtClean="0"/>
              <a:t>eq</a:t>
            </a:r>
            <a:r>
              <a:rPr lang="en-US" baseline="0" dirty="0" smtClean="0"/>
              <a:t> settings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46</a:t>
            </a:fld>
            <a:endParaRPr lang="en-US"/>
          </a:p>
        </p:txBody>
      </p:sp>
    </p:spTree>
    <p:extLst>
      <p:ext uri="{BB962C8B-B14F-4D97-AF65-F5344CB8AC3E}">
        <p14:creationId xmlns:p14="http://schemas.microsoft.com/office/powerpoint/2010/main" val="1100461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lots to get set wrong-Bottom line you need to know what was set why and how, how will you</a:t>
            </a:r>
            <a:r>
              <a:rPr lang="en-US" baseline="0" dirty="0" smtClean="0"/>
              <a:t> be able to make changes in the future.  Move to ted</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47</a:t>
            </a:fld>
            <a:endParaRPr lang="en-US"/>
          </a:p>
        </p:txBody>
      </p:sp>
    </p:spTree>
    <p:extLst>
      <p:ext uri="{BB962C8B-B14F-4D97-AF65-F5344CB8AC3E}">
        <p14:creationId xmlns:p14="http://schemas.microsoft.com/office/powerpoint/2010/main" val="2868196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the day you were</a:t>
            </a:r>
            <a:r>
              <a:rPr lang="en-US" baseline="0" dirty="0" smtClean="0"/>
              <a:t> happy to get the make model and serial number move to view the Ted tab at commission </a:t>
            </a:r>
            <a:r>
              <a:rPr lang="en-US" baseline="0" dirty="0" err="1" smtClean="0"/>
              <a:t>checklitst</a:t>
            </a:r>
            <a:r>
              <a:rPr lang="en-US" baseline="0" dirty="0" smtClean="0"/>
              <a:t>  high  light Firmware, version, programs used version, warranty </a:t>
            </a:r>
            <a:r>
              <a:rPr lang="en-US" baseline="0" dirty="0" err="1" smtClean="0"/>
              <a:t>ect</a:t>
            </a:r>
            <a:r>
              <a:rPr lang="en-US" baseline="0" dirty="0" smtClean="0"/>
              <a:t>.. Transition to the checklist</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48</a:t>
            </a:fld>
            <a:endParaRPr lang="en-US"/>
          </a:p>
        </p:txBody>
      </p:sp>
    </p:spTree>
    <p:extLst>
      <p:ext uri="{BB962C8B-B14F-4D97-AF65-F5344CB8AC3E}">
        <p14:creationId xmlns:p14="http://schemas.microsoft.com/office/powerpoint/2010/main" val="79545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days you guys</a:t>
            </a:r>
            <a:r>
              <a:rPr lang="en-US" baseline="0" dirty="0" smtClean="0"/>
              <a:t> are lucky.</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7</a:t>
            </a:fld>
            <a:endParaRPr lang="en-US" dirty="0"/>
          </a:p>
        </p:txBody>
      </p:sp>
    </p:spTree>
    <p:extLst>
      <p:ext uri="{BB962C8B-B14F-4D97-AF65-F5344CB8AC3E}">
        <p14:creationId xmlns:p14="http://schemas.microsoft.com/office/powerpoint/2010/main" val="139645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a:t>
            </a:r>
            <a:r>
              <a:rPr lang="en-US" baseline="0" dirty="0" smtClean="0"/>
              <a:t> the standards</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8</a:t>
            </a:fld>
            <a:endParaRPr lang="en-US"/>
          </a:p>
        </p:txBody>
      </p:sp>
    </p:spTree>
    <p:extLst>
      <p:ext uri="{BB962C8B-B14F-4D97-AF65-F5344CB8AC3E}">
        <p14:creationId xmlns:p14="http://schemas.microsoft.com/office/powerpoint/2010/main" val="3554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Here’s how we are defining it for now.</a:t>
            </a:r>
            <a:r>
              <a:rPr lang="en-US" baseline="0" dirty="0" smtClean="0"/>
              <a:t> No glitter. No luxury, just delivered what was ordered, without the defects.</a:t>
            </a:r>
          </a:p>
          <a:p>
            <a:endParaRPr lang="en-US" baseline="0" dirty="0" smtClean="0"/>
          </a:p>
          <a:p>
            <a:r>
              <a:rPr lang="en-US" baseline="0" dirty="0" smtClean="0"/>
              <a:t>Also mention that AV9000 is the MINIMUM a customer expects. There is ample room to address the special sauce of a vendor to differentiate from other companies. Think of the Apple Computing experience, and how far away we are from achieving that user experience for our AV systems.</a:t>
            </a:r>
            <a:endParaRPr lang="en-US" dirty="0"/>
          </a:p>
        </p:txBody>
      </p:sp>
      <p:sp>
        <p:nvSpPr>
          <p:cNvPr id="4" name="Slide Number Placeholder 3"/>
          <p:cNvSpPr>
            <a:spLocks noGrp="1"/>
          </p:cNvSpPr>
          <p:nvPr>
            <p:ph type="sldNum" sz="quarter" idx="10"/>
          </p:nvPr>
        </p:nvSpPr>
        <p:spPr/>
        <p:txBody>
          <a:bodyPr/>
          <a:lstStyle/>
          <a:p>
            <a:fld id="{712785C0-3977-4FB5-AC34-52061D90E6CC}" type="slidenum">
              <a:rPr lang="en-US" smtClean="0"/>
              <a:pPr/>
              <a:t>9</a:t>
            </a:fld>
            <a:endParaRPr lang="en-US" dirty="0"/>
          </a:p>
        </p:txBody>
      </p:sp>
    </p:spTree>
    <p:extLst>
      <p:ext uri="{BB962C8B-B14F-4D97-AF65-F5344CB8AC3E}">
        <p14:creationId xmlns:p14="http://schemas.microsoft.com/office/powerpoint/2010/main" val="76919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Philip Bayard "Phil" Crosby, (June 18, 1926 – August 18, 2001) was a businessman and author who contributed to management theory and quality management practices.[4] Zero defects</a:t>
            </a:r>
            <a:r>
              <a:rPr lang="en-US" baseline="0" dirty="0" smtClean="0"/>
              <a:t> concept</a:t>
            </a:r>
          </a:p>
          <a:p>
            <a:r>
              <a:rPr lang="en-US" b="1" dirty="0" smtClean="0"/>
              <a:t>Joseph Moses </a:t>
            </a:r>
            <a:r>
              <a:rPr lang="en-US" b="1" dirty="0" err="1" smtClean="0"/>
              <a:t>Juran</a:t>
            </a:r>
            <a:r>
              <a:rPr lang="en-US" b="1" dirty="0" smtClean="0"/>
              <a:t> </a:t>
            </a:r>
            <a:r>
              <a:rPr lang="en-US" dirty="0" smtClean="0"/>
              <a:t>was a Romanian-born American engineer and management consultant. He is principally remembered as an evangelist for quality and quality management, having written several influential books on those subjects.[</a:t>
            </a:r>
          </a:p>
          <a:p>
            <a:r>
              <a:rPr lang="en-US" dirty="0" smtClean="0"/>
              <a:t>SO how do we confirm conformance and set the requirements BE clear on what the REQUIREMENTS are!  We can have it in a basic utilitarian system</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10</a:t>
            </a:fld>
            <a:endParaRPr lang="en-US"/>
          </a:p>
        </p:txBody>
      </p:sp>
    </p:spTree>
    <p:extLst>
      <p:ext uri="{BB962C8B-B14F-4D97-AF65-F5344CB8AC3E}">
        <p14:creationId xmlns:p14="http://schemas.microsoft.com/office/powerpoint/2010/main" val="185965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check</a:t>
            </a:r>
            <a:r>
              <a:rPr lang="en-US" baseline="0" dirty="0" smtClean="0"/>
              <a:t> list in each of these stages, also mention the program phase, show the black book</a:t>
            </a:r>
            <a:endParaRPr lang="en-US" dirty="0"/>
          </a:p>
        </p:txBody>
      </p:sp>
      <p:sp>
        <p:nvSpPr>
          <p:cNvPr id="4" name="Slide Number Placeholder 3"/>
          <p:cNvSpPr>
            <a:spLocks noGrp="1"/>
          </p:cNvSpPr>
          <p:nvPr>
            <p:ph type="sldNum" sz="quarter" idx="10"/>
          </p:nvPr>
        </p:nvSpPr>
        <p:spPr/>
        <p:txBody>
          <a:bodyPr/>
          <a:lstStyle/>
          <a:p>
            <a:fld id="{E099DE01-435B-4338-94ED-DB44752C21EB}" type="slidenum">
              <a:rPr lang="en-US" smtClean="0"/>
              <a:pPr/>
              <a:t>11</a:t>
            </a:fld>
            <a:endParaRPr lang="en-US"/>
          </a:p>
        </p:txBody>
      </p:sp>
    </p:spTree>
    <p:extLst>
      <p:ext uri="{BB962C8B-B14F-4D97-AF65-F5344CB8AC3E}">
        <p14:creationId xmlns:p14="http://schemas.microsoft.com/office/powerpoint/2010/main" val="356799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see in perhaps assembly line , at the end some test it ( we hope)</a:t>
            </a:r>
            <a:r>
              <a:rPr lang="en-US" baseline="0" dirty="0" smtClean="0"/>
              <a:t> then its go or no go, throw it in a bin, do we see this in AV , think of the PC board example from manufacturing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9DE01-435B-4338-94ED-DB44752C21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833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886789"/>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460502"/>
            <a:ext cx="7772400" cy="152480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009674"/>
            <a:ext cx="7772400" cy="999753"/>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127501"/>
            <a:ext cx="9147765" cy="1593407"/>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5B32AB-C18E-4C9F-8A5B-3FE12C9FEF5D}" type="datetimeFigureOut">
              <a:rPr lang="en-US" smtClean="0"/>
              <a:pPr/>
              <a:t>5/16/2018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C16E8E-BB58-4993-996A-88312A1095AE}" type="slidenum">
              <a:rPr lang="en-US" smtClean="0"/>
              <a:pPr/>
              <a:t>‹#›</a:t>
            </a:fld>
            <a:endParaRPr lang="en-US"/>
          </a:p>
        </p:txBody>
      </p:sp>
      <p:pic>
        <p:nvPicPr>
          <p:cNvPr id="13" name="Picture 12" descr="AQAV_TM_Final_Logo_RGB_Lg.jpg"/>
          <p:cNvPicPr>
            <a:picLocks noChangeAspect="1"/>
          </p:cNvPicPr>
          <p:nvPr userDrawn="1"/>
        </p:nvPicPr>
        <p:blipFill>
          <a:blip r:embed="rId3" cstate="print"/>
          <a:stretch>
            <a:fillRect/>
          </a:stretch>
        </p:blipFill>
        <p:spPr>
          <a:xfrm>
            <a:off x="7086600" y="4762500"/>
            <a:ext cx="1643062" cy="560230"/>
          </a:xfrm>
          <a:prstGeom prst="rect">
            <a:avLst/>
          </a:prstGeom>
        </p:spPr>
      </p:pic>
      <p:pic>
        <p:nvPicPr>
          <p:cNvPr id="14" name="Picture 13" descr="kramerHigh res Black logo.jpg"/>
          <p:cNvPicPr>
            <a:picLocks noChangeAspect="1"/>
          </p:cNvPicPr>
          <p:nvPr userDrawn="1"/>
        </p:nvPicPr>
        <p:blipFill>
          <a:blip r:embed="rId4" cstate="print"/>
          <a:stretch>
            <a:fillRect/>
          </a:stretch>
        </p:blipFill>
        <p:spPr>
          <a:xfrm>
            <a:off x="8153400" y="266701"/>
            <a:ext cx="512064" cy="5120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234442"/>
            <a:ext cx="8229600" cy="365505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B32AB-C18E-4C9F-8A5B-3FE12C9FEF5D}"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6E8E-BB58-4993-996A-88312A1095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28867"/>
            <a:ext cx="1777470" cy="466063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9"/>
            <a:ext cx="6324600" cy="4660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B32AB-C18E-4C9F-8A5B-3FE12C9FEF5D}"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6E8E-BB58-4993-996A-88312A1095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B32AB-C18E-4C9F-8A5B-3FE12C9FEF5D}"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6E8E-BB58-4993-996A-88312A1095A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883093"/>
            <a:ext cx="7772400" cy="15240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443093"/>
            <a:ext cx="4572000" cy="1212407"/>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5B32AB-C18E-4C9F-8A5B-3FE12C9FEF5D}"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6E8E-BB58-4993-996A-88312A1095AE}" type="slidenum">
              <a:rPr lang="en-US" smtClean="0"/>
              <a:pPr/>
              <a:t>‹#›</a:t>
            </a:fld>
            <a:endParaRPr lang="en-US"/>
          </a:p>
        </p:txBody>
      </p:sp>
      <p:sp>
        <p:nvSpPr>
          <p:cNvPr id="7" name="Chevron 6"/>
          <p:cNvSpPr/>
          <p:nvPr/>
        </p:nvSpPr>
        <p:spPr>
          <a:xfrm>
            <a:off x="3636680" y="2504560"/>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504560"/>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34440"/>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34440"/>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5B32AB-C18E-4C9F-8A5B-3FE12C9FEF5D}"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6E8E-BB58-4993-996A-88312A1095A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508500"/>
            <a:ext cx="4040188" cy="635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4508500"/>
            <a:ext cx="4041775" cy="635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03579"/>
            <a:ext cx="4040188" cy="328480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203579"/>
            <a:ext cx="4041775" cy="328480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5B32AB-C18E-4C9F-8A5B-3FE12C9FEF5D}"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16E8E-BB58-4993-996A-88312A1095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5B32AB-C18E-4C9F-8A5B-3FE12C9FEF5D}"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16E8E-BB58-4993-996A-88312A1095A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B32AB-C18E-4C9F-8A5B-3FE12C9FEF5D}"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16E8E-BB58-4993-996A-88312A1095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64000"/>
            <a:ext cx="7481776" cy="3810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462585"/>
            <a:ext cx="3974592" cy="7620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28600"/>
            <a:ext cx="7479792" cy="3810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5339953"/>
            <a:ext cx="1920240" cy="304800"/>
          </a:xfrm>
        </p:spPr>
        <p:txBody>
          <a:bodyPr/>
          <a:lstStyle/>
          <a:p>
            <a:fld id="{AC5B32AB-C18E-4C9F-8A5B-3FE12C9FEF5D}"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6E8E-BB58-4993-996A-88312A1095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536169"/>
            <a:ext cx="7162800" cy="540193"/>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58307"/>
            <a:ext cx="8686800" cy="365760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5B32AB-C18E-4C9F-8A5B-3FE12C9FEF5D}" type="datetimeFigureOut">
              <a:rPr lang="en-US" smtClean="0"/>
              <a:pPr/>
              <a:t>5/16/2018</a:t>
            </a:fld>
            <a:endParaRPr lang="en-US"/>
          </a:p>
        </p:txBody>
      </p:sp>
      <p:sp>
        <p:nvSpPr>
          <p:cNvPr id="6" name="Footer Placeholder 5"/>
          <p:cNvSpPr>
            <a:spLocks noGrp="1"/>
          </p:cNvSpPr>
          <p:nvPr>
            <p:ph type="ftr" sz="quarter" idx="11"/>
          </p:nvPr>
        </p:nvSpPr>
        <p:spPr>
          <a:xfrm>
            <a:off x="4380075" y="5339955"/>
            <a:ext cx="2350681" cy="304271"/>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C16E8E-BB58-4993-996A-88312A1095AE}" type="slidenum">
              <a:rPr lang="en-US" smtClean="0"/>
              <a:pPr/>
              <a:t>‹#›</a:t>
            </a:fld>
            <a:endParaRPr lang="en-US"/>
          </a:p>
        </p:txBody>
      </p:sp>
      <p:sp>
        <p:nvSpPr>
          <p:cNvPr id="2" name="Title 1"/>
          <p:cNvSpPr>
            <a:spLocks noGrp="1"/>
          </p:cNvSpPr>
          <p:nvPr>
            <p:ph type="title"/>
          </p:nvPr>
        </p:nvSpPr>
        <p:spPr>
          <a:xfrm>
            <a:off x="228600" y="4054269"/>
            <a:ext cx="8075432" cy="468893"/>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954114"/>
            <a:ext cx="4940624" cy="767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949177"/>
            <a:ext cx="3690451" cy="7778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826044"/>
            <a:ext cx="3402314" cy="900723"/>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823115"/>
            <a:ext cx="3405509" cy="90365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157033"/>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157033"/>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4954114"/>
            <a:ext cx="4940624" cy="767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949177"/>
            <a:ext cx="3690451" cy="7778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826044"/>
            <a:ext cx="3402314" cy="900723"/>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823115"/>
            <a:ext cx="3405509" cy="90365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234440"/>
            <a:ext cx="8229600" cy="3771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5339953"/>
            <a:ext cx="1920240" cy="304800"/>
          </a:xfrm>
          <a:prstGeom prst="rect">
            <a:avLst/>
          </a:prstGeom>
        </p:spPr>
        <p:txBody>
          <a:bodyPr vert="horz" anchor="b"/>
          <a:lstStyle>
            <a:lvl1pPr algn="l" eaLnBrk="1" latinLnBrk="0" hangingPunct="1">
              <a:defRPr kumimoji="0" sz="1000">
                <a:solidFill>
                  <a:schemeClr val="tx1"/>
                </a:solidFill>
              </a:defRPr>
            </a:lvl1pPr>
            <a:extLst/>
          </a:lstStyle>
          <a:p>
            <a:fld id="{AC5B32AB-C18E-4C9F-8A5B-3FE12C9FEF5D}" type="datetimeFigureOut">
              <a:rPr lang="en-US" smtClean="0"/>
              <a:pPr/>
              <a:t>5/16/2018</a:t>
            </a:fld>
            <a:endParaRPr lang="en-US"/>
          </a:p>
        </p:txBody>
      </p:sp>
      <p:sp>
        <p:nvSpPr>
          <p:cNvPr id="22" name="Footer Placeholder 21"/>
          <p:cNvSpPr>
            <a:spLocks noGrp="1"/>
          </p:cNvSpPr>
          <p:nvPr>
            <p:ph type="ftr" sz="quarter" idx="3"/>
          </p:nvPr>
        </p:nvSpPr>
        <p:spPr>
          <a:xfrm>
            <a:off x="4380075" y="5339955"/>
            <a:ext cx="2350681" cy="304271"/>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5339955"/>
            <a:ext cx="365760" cy="304271"/>
          </a:xfrm>
          <a:prstGeom prst="rect">
            <a:avLst/>
          </a:prstGeom>
        </p:spPr>
        <p:txBody>
          <a:bodyPr vert="horz" anchor="b"/>
          <a:lstStyle>
            <a:lvl1pPr algn="r" eaLnBrk="1" latinLnBrk="0" hangingPunct="1">
              <a:defRPr kumimoji="0" sz="1000" b="0">
                <a:solidFill>
                  <a:schemeClr val="tx1"/>
                </a:solidFill>
              </a:defRPr>
            </a:lvl1pPr>
            <a:extLst/>
          </a:lstStyle>
          <a:p>
            <a:fld id="{D9C16E8E-BB58-4993-996A-88312A1095AE}" type="slidenum">
              <a:rPr lang="en-US" smtClean="0"/>
              <a:pPr/>
              <a:t>‹#›</a:t>
            </a:fld>
            <a:endParaRPr lang="en-US"/>
          </a:p>
        </p:txBody>
      </p:sp>
      <p:pic>
        <p:nvPicPr>
          <p:cNvPr id="11" name="Picture 10" descr="kramerHigh res Black logo.jpg"/>
          <p:cNvPicPr>
            <a:picLocks noChangeAspect="1"/>
          </p:cNvPicPr>
          <p:nvPr userDrawn="1"/>
        </p:nvPicPr>
        <p:blipFill>
          <a:blip r:embed="rId14" cstate="print"/>
          <a:stretch>
            <a:fillRect/>
          </a:stretch>
        </p:blipFill>
        <p:spPr>
          <a:xfrm>
            <a:off x="8153400" y="266701"/>
            <a:ext cx="512064" cy="512064"/>
          </a:xfrm>
          <a:prstGeom prst="rect">
            <a:avLst/>
          </a:prstGeom>
        </p:spPr>
      </p:pic>
      <p:pic>
        <p:nvPicPr>
          <p:cNvPr id="16" name="Picture 15" descr="AQAV_TM_Final_Logo_RGB_Lg.jpg"/>
          <p:cNvPicPr>
            <a:picLocks noChangeAspect="1"/>
          </p:cNvPicPr>
          <p:nvPr userDrawn="1"/>
        </p:nvPicPr>
        <p:blipFill>
          <a:blip r:embed="rId15" cstate="print"/>
          <a:stretch>
            <a:fillRect/>
          </a:stretch>
        </p:blipFill>
        <p:spPr>
          <a:xfrm>
            <a:off x="7086600" y="4762500"/>
            <a:ext cx="1643062" cy="5602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shure.com/americas/pagna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IvP6jGVtl8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mmaltese@aqav.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D4eLx4K19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effectLst/>
              </a:rPr>
              <a:t>Evaluating Your A/V: From Idea to the Finished </a:t>
            </a:r>
            <a:r>
              <a:rPr lang="en-US" b="0" dirty="0" smtClean="0">
                <a:effectLst/>
              </a:rPr>
              <a:t>System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Gary P. Malick CTS-D, CTS-I CQD,CQT</a:t>
            </a:r>
          </a:p>
          <a:p>
            <a:r>
              <a:rPr lang="en-US" dirty="0" smtClean="0"/>
              <a:t> Manager of Audio Visual Technologies </a:t>
            </a:r>
          </a:p>
          <a:p>
            <a:r>
              <a:rPr lang="en-US" dirty="0" smtClean="0"/>
              <a:t>Western Washington University</a:t>
            </a:r>
          </a:p>
          <a:p>
            <a:endParaRPr lang="en-US" dirty="0"/>
          </a:p>
        </p:txBody>
      </p:sp>
      <p:sp useBgFill="1">
        <p:nvSpPr>
          <p:cNvPr id="4" name="Rectangle 3"/>
          <p:cNvSpPr/>
          <p:nvPr/>
        </p:nvSpPr>
        <p:spPr>
          <a:xfrm>
            <a:off x="7620000" y="0"/>
            <a:ext cx="1143000" cy="1181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“Quality is fitness for use” – Juran</a:t>
            </a:r>
          </a:p>
          <a:p>
            <a:r>
              <a:rPr lang="en-US" dirty="0" smtClean="0"/>
              <a:t>“</a:t>
            </a:r>
            <a:r>
              <a:rPr lang="en-US" dirty="0"/>
              <a:t>Quality means conformance, not elegance” –</a:t>
            </a:r>
          </a:p>
          <a:p>
            <a:r>
              <a:rPr lang="en-US" dirty="0"/>
              <a:t>Crosby</a:t>
            </a:r>
          </a:p>
          <a:p>
            <a:r>
              <a:rPr lang="en-US" dirty="0" smtClean="0"/>
              <a:t>“</a:t>
            </a:r>
            <a:r>
              <a:rPr lang="en-US" dirty="0"/>
              <a:t>The first erroneous assumption is that quality</a:t>
            </a:r>
          </a:p>
          <a:p>
            <a:r>
              <a:rPr lang="en-US" dirty="0"/>
              <a:t>has something to do with goodness, or luxury, or</a:t>
            </a:r>
          </a:p>
          <a:p>
            <a:r>
              <a:rPr lang="en-US" dirty="0"/>
              <a:t>shininess, or weight”. – Crosby</a:t>
            </a:r>
          </a:p>
          <a:p>
            <a:r>
              <a:rPr lang="en-US" dirty="0" smtClean="0"/>
              <a:t>“</a:t>
            </a:r>
            <a:r>
              <a:rPr lang="en-US" dirty="0"/>
              <a:t>Quality, “Economy of Effort”, and Profits are</a:t>
            </a:r>
          </a:p>
          <a:p>
            <a:r>
              <a:rPr lang="en-US" dirty="0"/>
              <a:t>different pronunciations of the same word.” –</a:t>
            </a:r>
          </a:p>
          <a:p>
            <a:r>
              <a:rPr lang="en-US" dirty="0"/>
              <a:t>Maltese</a:t>
            </a:r>
          </a:p>
          <a:p>
            <a:r>
              <a:rPr lang="en-US" dirty="0" smtClean="0"/>
              <a:t>QUALITY </a:t>
            </a:r>
            <a:r>
              <a:rPr lang="en-US" dirty="0"/>
              <a:t>= CONFORMANCE TO </a:t>
            </a:r>
            <a:r>
              <a:rPr lang="en-US" dirty="0" smtClean="0"/>
              <a:t>REQUIREMENTS!</a:t>
            </a:r>
            <a:endParaRPr lang="en-US" dirty="0"/>
          </a:p>
        </p:txBody>
      </p:sp>
      <p:sp>
        <p:nvSpPr>
          <p:cNvPr id="3" name="Title 2"/>
          <p:cNvSpPr>
            <a:spLocks noGrp="1"/>
          </p:cNvSpPr>
          <p:nvPr>
            <p:ph type="title"/>
          </p:nvPr>
        </p:nvSpPr>
        <p:spPr/>
        <p:txBody>
          <a:bodyPr/>
          <a:lstStyle/>
          <a:p>
            <a:r>
              <a:rPr lang="en-US" dirty="0" smtClean="0"/>
              <a:t>What is Quality ??</a:t>
            </a:r>
            <a:endParaRPr lang="en-US" dirty="0"/>
          </a:p>
        </p:txBody>
      </p:sp>
    </p:spTree>
    <p:extLst>
      <p:ext uri="{BB962C8B-B14F-4D97-AF65-F5344CB8AC3E}">
        <p14:creationId xmlns:p14="http://schemas.microsoft.com/office/powerpoint/2010/main" val="2927086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Design stage</a:t>
            </a:r>
          </a:p>
          <a:p>
            <a:r>
              <a:rPr lang="en-US" dirty="0" smtClean="0"/>
              <a:t>Staging</a:t>
            </a:r>
          </a:p>
          <a:p>
            <a:r>
              <a:rPr lang="en-US" dirty="0" smtClean="0"/>
              <a:t>Commissioning </a:t>
            </a:r>
            <a:endParaRPr lang="en-US" dirty="0"/>
          </a:p>
        </p:txBody>
      </p:sp>
      <p:sp>
        <p:nvSpPr>
          <p:cNvPr id="3" name="Title 2"/>
          <p:cNvSpPr>
            <a:spLocks noGrp="1"/>
          </p:cNvSpPr>
          <p:nvPr>
            <p:ph type="title"/>
          </p:nvPr>
        </p:nvSpPr>
        <p:spPr/>
        <p:txBody>
          <a:bodyPr/>
          <a:lstStyle/>
          <a:p>
            <a:r>
              <a:rPr lang="en-US" dirty="0" smtClean="0"/>
              <a:t>AV system Plan stages</a:t>
            </a:r>
            <a:endParaRPr lang="en-US" dirty="0"/>
          </a:p>
        </p:txBody>
      </p:sp>
    </p:spTree>
    <p:extLst>
      <p:ext uri="{BB962C8B-B14F-4D97-AF65-F5344CB8AC3E}">
        <p14:creationId xmlns:p14="http://schemas.microsoft.com/office/powerpoint/2010/main" val="58925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1279424"/>
            <a:ext cx="8229600" cy="3681614"/>
          </a:xfrm>
          <a:prstGeom prst="rect">
            <a:avLst/>
          </a:prstGeom>
        </p:spPr>
      </p:pic>
    </p:spTree>
    <p:extLst>
      <p:ext uri="{BB962C8B-B14F-4D97-AF65-F5344CB8AC3E}">
        <p14:creationId xmlns:p14="http://schemas.microsoft.com/office/powerpoint/2010/main" val="331818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0" y="571500"/>
            <a:ext cx="8610600" cy="4648200"/>
          </a:xfrm>
          <a:prstGeom prst="rect">
            <a:avLst/>
          </a:prstGeom>
        </p:spPr>
      </p:pic>
      <p:sp>
        <p:nvSpPr>
          <p:cNvPr id="6" name="Rectangle 5"/>
          <p:cNvSpPr/>
          <p:nvPr/>
        </p:nvSpPr>
        <p:spPr>
          <a:xfrm>
            <a:off x="7924800" y="1104900"/>
            <a:ext cx="762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06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EDID</a:t>
            </a:r>
          </a:p>
          <a:p>
            <a:r>
              <a:rPr lang="en-US" dirty="0" smtClean="0"/>
              <a:t>HDCP</a:t>
            </a:r>
          </a:p>
          <a:p>
            <a:r>
              <a:rPr lang="en-US" dirty="0" smtClean="0"/>
              <a:t>Audio</a:t>
            </a:r>
          </a:p>
          <a:p>
            <a:r>
              <a:rPr lang="en-US" dirty="0" smtClean="0"/>
              <a:t>TED</a:t>
            </a:r>
            <a:endParaRPr lang="en-US" dirty="0"/>
          </a:p>
        </p:txBody>
      </p:sp>
      <p:sp>
        <p:nvSpPr>
          <p:cNvPr id="3" name="Title 2"/>
          <p:cNvSpPr>
            <a:spLocks noGrp="1"/>
          </p:cNvSpPr>
          <p:nvPr>
            <p:ph type="title"/>
          </p:nvPr>
        </p:nvSpPr>
        <p:spPr/>
        <p:txBody>
          <a:bodyPr/>
          <a:lstStyle/>
          <a:p>
            <a:r>
              <a:rPr lang="en-US" dirty="0" smtClean="0"/>
              <a:t>Problem areas</a:t>
            </a:r>
            <a:endParaRPr lang="en-US" dirty="0"/>
          </a:p>
        </p:txBody>
      </p:sp>
    </p:spTree>
    <p:extLst>
      <p:ext uri="{BB962C8B-B14F-4D97-AF65-F5344CB8AC3E}">
        <p14:creationId xmlns:p14="http://schemas.microsoft.com/office/powerpoint/2010/main" val="154890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Extended Display Identification Data </a:t>
            </a:r>
            <a:endParaRPr lang="en-US" dirty="0" smtClean="0"/>
          </a:p>
          <a:p>
            <a:r>
              <a:rPr lang="en-US" dirty="0" smtClean="0"/>
              <a:t>Designers don’t address EDID</a:t>
            </a:r>
          </a:p>
          <a:p>
            <a:r>
              <a:rPr lang="en-US" dirty="0" smtClean="0"/>
              <a:t>Install techs don’t know what is needed, just go with default settings?? How is it set?</a:t>
            </a:r>
          </a:p>
          <a:p>
            <a:r>
              <a:rPr lang="en-US" dirty="0" smtClean="0"/>
              <a:t>Finished systems , commissioner does not know what the intentions are for performance</a:t>
            </a:r>
            <a:endParaRPr lang="en-US" dirty="0"/>
          </a:p>
        </p:txBody>
      </p:sp>
      <p:sp>
        <p:nvSpPr>
          <p:cNvPr id="3" name="Title 2"/>
          <p:cNvSpPr>
            <a:spLocks noGrp="1"/>
          </p:cNvSpPr>
          <p:nvPr>
            <p:ph type="title"/>
          </p:nvPr>
        </p:nvSpPr>
        <p:spPr/>
        <p:txBody>
          <a:bodyPr/>
          <a:lstStyle/>
          <a:p>
            <a:r>
              <a:rPr lang="en-US" dirty="0" smtClean="0"/>
              <a:t>EDID woes</a:t>
            </a:r>
            <a:endParaRPr lang="en-US" dirty="0"/>
          </a:p>
        </p:txBody>
      </p:sp>
    </p:spTree>
    <p:extLst>
      <p:ext uri="{BB962C8B-B14F-4D97-AF65-F5344CB8AC3E}">
        <p14:creationId xmlns:p14="http://schemas.microsoft.com/office/powerpoint/2010/main" val="3634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Address it at each stage</a:t>
            </a:r>
          </a:p>
          <a:p>
            <a:pPr marL="109728" indent="0">
              <a:buNone/>
            </a:pPr>
            <a:endParaRPr lang="en-US" dirty="0"/>
          </a:p>
        </p:txBody>
      </p:sp>
      <p:sp>
        <p:nvSpPr>
          <p:cNvPr id="3" name="Title 2"/>
          <p:cNvSpPr>
            <a:spLocks noGrp="1"/>
          </p:cNvSpPr>
          <p:nvPr>
            <p:ph type="title"/>
          </p:nvPr>
        </p:nvSpPr>
        <p:spPr/>
        <p:txBody>
          <a:bodyPr/>
          <a:lstStyle/>
          <a:p>
            <a:r>
              <a:rPr lang="en-US" dirty="0" smtClean="0"/>
              <a:t>To the Point: Have a EDID plan! </a:t>
            </a:r>
            <a:endParaRPr lang="en-US" dirty="0"/>
          </a:p>
        </p:txBody>
      </p:sp>
    </p:spTree>
    <p:extLst>
      <p:ext uri="{BB962C8B-B14F-4D97-AF65-F5344CB8AC3E}">
        <p14:creationId xmlns:p14="http://schemas.microsoft.com/office/powerpoint/2010/main" val="60336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66701"/>
            <a:ext cx="7620000" cy="3908762"/>
          </a:xfrm>
          <a:prstGeom prst="rect">
            <a:avLst/>
          </a:prstGeom>
        </p:spPr>
        <p:txBody>
          <a:bodyPr wrap="square">
            <a:spAutoFit/>
          </a:bodyPr>
          <a:lstStyle/>
          <a:p>
            <a:r>
              <a:rPr lang="en-US" sz="4800" dirty="0" smtClean="0">
                <a:solidFill>
                  <a:srgbClr val="000000"/>
                </a:solidFill>
                <a:latin typeface="Calibri" panose="020F0502020204030204" pitchFamily="34" charset="0"/>
              </a:rPr>
              <a:t>DESIGN Stage: </a:t>
            </a:r>
          </a:p>
          <a:p>
            <a:r>
              <a:rPr lang="en-US" sz="2000" dirty="0" smtClean="0">
                <a:solidFill>
                  <a:srgbClr val="000000"/>
                </a:solidFill>
                <a:latin typeface="Calibri" panose="020F0502020204030204" pitchFamily="34" charset="0"/>
              </a:rPr>
              <a:t>An </a:t>
            </a:r>
            <a:r>
              <a:rPr lang="en-US" sz="2000" dirty="0">
                <a:solidFill>
                  <a:srgbClr val="000000"/>
                </a:solidFill>
                <a:latin typeface="Calibri" panose="020F0502020204030204" pitchFamily="34" charset="0"/>
              </a:rPr>
              <a:t>EDID Plan has been prepared and included in the design package in some form. The plan must include intended resolutions at each display, and required image settings when there are aspect ratio </a:t>
            </a:r>
            <a:r>
              <a:rPr lang="en-US" sz="2000" dirty="0" err="1">
                <a:solidFill>
                  <a:srgbClr val="000000"/>
                </a:solidFill>
                <a:latin typeface="Calibri" panose="020F0502020204030204" pitchFamily="34" charset="0"/>
              </a:rPr>
              <a:t>mis</a:t>
            </a:r>
            <a:r>
              <a:rPr lang="en-US" sz="2000" dirty="0">
                <a:solidFill>
                  <a:srgbClr val="000000"/>
                </a:solidFill>
                <a:latin typeface="Calibri" panose="020F0502020204030204" pitchFamily="34" charset="0"/>
              </a:rPr>
              <a:t>-matches. The Plan indicates how each device in the video chain (especially sources) gets its EDID information and configuration information (including supported resolutions, refresh rates, HDCP support and audio format information) in an </a:t>
            </a:r>
            <a:r>
              <a:rPr lang="en-US" sz="2000" b="1" u="sng" dirty="0">
                <a:solidFill>
                  <a:srgbClr val="000000"/>
                </a:solidFill>
                <a:latin typeface="Calibri" panose="020F0502020204030204" pitchFamily="34" charset="0"/>
              </a:rPr>
              <a:t>unambiguous way </a:t>
            </a:r>
            <a:r>
              <a:rPr lang="en-US" sz="2000" dirty="0">
                <a:solidFill>
                  <a:srgbClr val="000000"/>
                </a:solidFill>
                <a:latin typeface="Calibri" panose="020F0502020204030204" pitchFamily="34" charset="0"/>
              </a:rPr>
              <a:t>so that the AV specialists can easily configure the system as designed. The required resolutions at the displays take visual acuity into consideration in accordance with the intended use of the system and distance to the furthest viewer.</a:t>
            </a:r>
            <a:r>
              <a:rPr lang="en-US" sz="2000" dirty="0"/>
              <a:t> </a:t>
            </a:r>
          </a:p>
        </p:txBody>
      </p:sp>
    </p:spTree>
    <p:extLst>
      <p:ext uri="{BB962C8B-B14F-4D97-AF65-F5344CB8AC3E}">
        <p14:creationId xmlns:p14="http://schemas.microsoft.com/office/powerpoint/2010/main" val="274853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47700"/>
            <a:ext cx="8077200" cy="2985433"/>
          </a:xfrm>
          <a:prstGeom prst="rect">
            <a:avLst/>
          </a:prstGeom>
          <a:noFill/>
        </p:spPr>
        <p:txBody>
          <a:bodyPr wrap="square" rtlCol="0">
            <a:spAutoFit/>
          </a:bodyPr>
          <a:lstStyle/>
          <a:p>
            <a:r>
              <a:rPr lang="en-US" sz="4400" dirty="0" smtClean="0"/>
              <a:t>Staging Time  </a:t>
            </a:r>
            <a:r>
              <a:rPr lang="en-US" dirty="0" smtClean="0"/>
              <a:t>(if applicable)</a:t>
            </a:r>
          </a:p>
          <a:p>
            <a:r>
              <a:rPr lang="en-US" dirty="0" smtClean="0"/>
              <a:t> </a:t>
            </a:r>
            <a:r>
              <a:rPr lang="en-US" dirty="0"/>
              <a:t>The system has been configured in accordance with the designer’s EDID Plan, where applicable, and the system performs as intended (resolutions, displayed images, audio formats, etc. </a:t>
            </a:r>
            <a:endParaRPr lang="en-US" dirty="0" smtClean="0"/>
          </a:p>
          <a:p>
            <a:endParaRPr lang="en-US" dirty="0"/>
          </a:p>
          <a:p>
            <a:r>
              <a:rPr lang="en-US" dirty="0" smtClean="0"/>
              <a:t>Do the techs have the needed software , manuals</a:t>
            </a:r>
          </a:p>
          <a:p>
            <a:r>
              <a:rPr lang="en-US" dirty="0" smtClean="0"/>
              <a:t>Test instruments, ( do they have the plan), know the designers intentions??</a:t>
            </a:r>
          </a:p>
          <a:p>
            <a:endParaRPr lang="en-US" dirty="0"/>
          </a:p>
        </p:txBody>
      </p:sp>
    </p:spTree>
    <p:extLst>
      <p:ext uri="{BB962C8B-B14F-4D97-AF65-F5344CB8AC3E}">
        <p14:creationId xmlns:p14="http://schemas.microsoft.com/office/powerpoint/2010/main" val="3338762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71500"/>
            <a:ext cx="7848600" cy="1077218"/>
          </a:xfrm>
          <a:prstGeom prst="rect">
            <a:avLst/>
          </a:prstGeom>
          <a:noFill/>
        </p:spPr>
        <p:txBody>
          <a:bodyPr wrap="square" rtlCol="0">
            <a:spAutoFit/>
          </a:bodyPr>
          <a:lstStyle/>
          <a:p>
            <a:r>
              <a:rPr lang="en-US" sz="3600" b="1" dirty="0" smtClean="0"/>
              <a:t>Commissioning</a:t>
            </a:r>
            <a:r>
              <a:rPr lang="en-US" sz="3600" dirty="0" smtClean="0"/>
              <a:t> </a:t>
            </a:r>
          </a:p>
          <a:p>
            <a:r>
              <a:rPr lang="en-US" sz="2800" dirty="0"/>
              <a:t>Repeat from staging: </a:t>
            </a:r>
          </a:p>
        </p:txBody>
      </p:sp>
      <p:sp>
        <p:nvSpPr>
          <p:cNvPr id="4" name="TextBox 3"/>
          <p:cNvSpPr txBox="1"/>
          <p:nvPr/>
        </p:nvSpPr>
        <p:spPr>
          <a:xfrm>
            <a:off x="1143000" y="1485900"/>
            <a:ext cx="7543800" cy="3970318"/>
          </a:xfrm>
          <a:prstGeom prst="rect">
            <a:avLst/>
          </a:prstGeom>
          <a:noFill/>
        </p:spPr>
        <p:txBody>
          <a:bodyPr wrap="square" rtlCol="0">
            <a:spAutoFit/>
          </a:bodyPr>
          <a:lstStyle/>
          <a:p>
            <a:r>
              <a:rPr lang="en-US" sz="2800" dirty="0"/>
              <a:t>The system has been configured in accordance with the client’s EDID needs, and the designer’s EDID Plan, where applicable, and that the system performs as intended (resolutions, displayed images, audio formats, etc.)  </a:t>
            </a:r>
            <a:endParaRPr lang="en-US" sz="2800" dirty="0" smtClean="0"/>
          </a:p>
          <a:p>
            <a:r>
              <a:rPr lang="en-US" sz="2800" dirty="0" smtClean="0"/>
              <a:t>But now we kick the tires: </a:t>
            </a:r>
          </a:p>
          <a:p>
            <a:r>
              <a:rPr lang="en-US" sz="2800" dirty="0" smtClean="0"/>
              <a:t>Play the intended resolutions, audio formats Refer to commissioning list 6.3</a:t>
            </a:r>
            <a:endParaRPr lang="en-US" sz="2800" dirty="0"/>
          </a:p>
        </p:txBody>
      </p:sp>
    </p:spTree>
    <p:extLst>
      <p:ext uri="{BB962C8B-B14F-4D97-AF65-F5344CB8AC3E}">
        <p14:creationId xmlns:p14="http://schemas.microsoft.com/office/powerpoint/2010/main" val="3852522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928687"/>
            <a:ext cx="6096000" cy="3857625"/>
          </a:xfrm>
          <a:prstGeom prst="rect">
            <a:avLst/>
          </a:prstGeom>
        </p:spPr>
      </p:pic>
    </p:spTree>
    <p:extLst>
      <p:ext uri="{BB962C8B-B14F-4D97-AF65-F5344CB8AC3E}">
        <p14:creationId xmlns:p14="http://schemas.microsoft.com/office/powerpoint/2010/main" val="273800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47700"/>
            <a:ext cx="8001000" cy="3416320"/>
          </a:xfrm>
          <a:prstGeom prst="rect">
            <a:avLst/>
          </a:prstGeom>
          <a:noFill/>
        </p:spPr>
        <p:txBody>
          <a:bodyPr wrap="square" rtlCol="0">
            <a:spAutoFit/>
          </a:bodyPr>
          <a:lstStyle/>
          <a:p>
            <a:r>
              <a:rPr lang="en-US" sz="3600" b="1" dirty="0" smtClean="0"/>
              <a:t>HDCP- High-bandwidth </a:t>
            </a:r>
            <a:r>
              <a:rPr lang="en-US" sz="3600" b="1" dirty="0"/>
              <a:t>Digital Content </a:t>
            </a:r>
            <a:r>
              <a:rPr lang="en-US" sz="3600" b="1" dirty="0" smtClean="0"/>
              <a:t>Protection</a:t>
            </a:r>
          </a:p>
          <a:p>
            <a:r>
              <a:rPr lang="en-US" sz="3600" b="1" dirty="0" smtClean="0"/>
              <a:t>-Design for it </a:t>
            </a:r>
          </a:p>
          <a:p>
            <a:r>
              <a:rPr lang="en-US" sz="3600" b="1" dirty="0" smtClean="0"/>
              <a:t>-Test for it</a:t>
            </a:r>
          </a:p>
          <a:p>
            <a:r>
              <a:rPr lang="en-US" sz="3600" dirty="0">
                <a:solidFill>
                  <a:srgbClr val="404040"/>
                </a:solidFill>
                <a:latin typeface="Open Sans"/>
              </a:rPr>
              <a:t> If any device in the chain is not HDCP compliant, the video stream will fail.</a:t>
            </a:r>
            <a:endParaRPr lang="en-US" sz="3600" dirty="0"/>
          </a:p>
        </p:txBody>
      </p:sp>
    </p:spTree>
    <p:extLst>
      <p:ext uri="{BB962C8B-B14F-4D97-AF65-F5344CB8AC3E}">
        <p14:creationId xmlns:p14="http://schemas.microsoft.com/office/powerpoint/2010/main" val="2646713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95300"/>
            <a:ext cx="7848600" cy="3539430"/>
          </a:xfrm>
          <a:prstGeom prst="rect">
            <a:avLst/>
          </a:prstGeom>
          <a:noFill/>
        </p:spPr>
        <p:txBody>
          <a:bodyPr wrap="square" rtlCol="0">
            <a:spAutoFit/>
          </a:bodyPr>
          <a:lstStyle/>
          <a:p>
            <a:r>
              <a:rPr lang="en-US" sz="2800" dirty="0">
                <a:solidFill>
                  <a:srgbClr val="222222"/>
                </a:solidFill>
                <a:latin typeface="Arial" panose="020B0604020202020204" pitchFamily="34" charset="0"/>
              </a:rPr>
              <a:t>The system is meant to stop HDCP-encrypted content from being played on unauthorized devices or devices which have been modified to copy HDCP content</a:t>
            </a:r>
            <a:r>
              <a:rPr lang="en-US" sz="2800" dirty="0" smtClean="0">
                <a:solidFill>
                  <a:srgbClr val="222222"/>
                </a:solidFill>
                <a:latin typeface="Arial" panose="020B0604020202020204" pitchFamily="34" charset="0"/>
              </a:rPr>
              <a:t>.</a:t>
            </a:r>
            <a:r>
              <a:rPr lang="en-US" sz="2800" dirty="0">
                <a:solidFill>
                  <a:srgbClr val="222222"/>
                </a:solidFill>
                <a:latin typeface="Arial" panose="020B0604020202020204" pitchFamily="34" charset="0"/>
              </a:rPr>
              <a:t> </a:t>
            </a:r>
            <a:r>
              <a:rPr lang="en-US" sz="2800" b="1" dirty="0">
                <a:solidFill>
                  <a:srgbClr val="222222"/>
                </a:solidFill>
                <a:latin typeface="Arial" panose="020B0604020202020204" pitchFamily="34" charset="0"/>
              </a:rPr>
              <a:t>Before sending data</a:t>
            </a:r>
            <a:r>
              <a:rPr lang="en-US" sz="2800" dirty="0">
                <a:solidFill>
                  <a:srgbClr val="222222"/>
                </a:solidFill>
                <a:latin typeface="Arial" panose="020B0604020202020204" pitchFamily="34" charset="0"/>
              </a:rPr>
              <a:t>, a transmitting device checks that the receiver is authorized to receive it. If so, the transmitter encrypts the data to prevent eavesdropping as it flows to the receiver</a:t>
            </a:r>
            <a:r>
              <a:rPr lang="en-US" sz="2800" dirty="0" smtClean="0">
                <a:solidFill>
                  <a:srgbClr val="222222"/>
                </a:solidFill>
                <a:latin typeface="Arial" panose="020B0604020202020204" pitchFamily="34" charset="0"/>
              </a:rPr>
              <a:t>.</a:t>
            </a:r>
            <a:endParaRPr lang="en-US" sz="2800" dirty="0"/>
          </a:p>
        </p:txBody>
      </p:sp>
    </p:spTree>
    <p:extLst>
      <p:ext uri="{BB962C8B-B14F-4D97-AF65-F5344CB8AC3E}">
        <p14:creationId xmlns:p14="http://schemas.microsoft.com/office/powerpoint/2010/main" val="3374857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w hdcp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00100"/>
            <a:ext cx="619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71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71500"/>
            <a:ext cx="8077200" cy="4524315"/>
          </a:xfrm>
          <a:prstGeom prst="rect">
            <a:avLst/>
          </a:prstGeom>
          <a:noFill/>
        </p:spPr>
        <p:txBody>
          <a:bodyPr wrap="square" rtlCol="0">
            <a:spAutoFit/>
          </a:bodyPr>
          <a:lstStyle/>
          <a:p>
            <a:r>
              <a:rPr lang="en-US" sz="2400" dirty="0"/>
              <a:t>In order to make a device that plays HDCP-enabled work, the manufacturer must obtain a license for the patent from Intel subsidiary Digital Content Protection LLC, pay an annual fee, and submit to various conditions</a:t>
            </a:r>
            <a:r>
              <a:rPr lang="en-US" sz="2400" dirty="0" smtClean="0"/>
              <a:t>. </a:t>
            </a:r>
            <a:r>
              <a:rPr lang="en-US" sz="2400" dirty="0"/>
              <a:t>For example, the device cannot be designed to copy; it must "frustrate attempts to defeat the content protection requirements</a:t>
            </a:r>
            <a:r>
              <a:rPr lang="en-US" sz="2400" dirty="0" smtClean="0"/>
              <a:t>" </a:t>
            </a:r>
            <a:r>
              <a:rPr lang="en-US" sz="2400" b="1" u="sng" dirty="0"/>
              <a:t>it must not transmit high definition protected video to </a:t>
            </a:r>
            <a:r>
              <a:rPr lang="en-US" sz="2400" u="sng" dirty="0"/>
              <a:t>non-HDCP receivers</a:t>
            </a:r>
            <a:r>
              <a:rPr lang="en-US" sz="2400" dirty="0"/>
              <a:t>; and DVD-Audio works can be played only at CD-audio quality[7] by non-HDCP digital audio outputs (analog audio outputs have no quality limits).</a:t>
            </a:r>
          </a:p>
        </p:txBody>
      </p:sp>
    </p:spTree>
    <p:extLst>
      <p:ext uri="{BB962C8B-B14F-4D97-AF65-F5344CB8AC3E}">
        <p14:creationId xmlns:p14="http://schemas.microsoft.com/office/powerpoint/2010/main" val="1796099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95300"/>
            <a:ext cx="7848600" cy="3693319"/>
          </a:xfrm>
          <a:prstGeom prst="rect">
            <a:avLst/>
          </a:prstGeom>
          <a:noFill/>
        </p:spPr>
        <p:txBody>
          <a:bodyPr wrap="square" rtlCol="0">
            <a:spAutoFit/>
          </a:bodyPr>
          <a:lstStyle/>
          <a:p>
            <a:r>
              <a:rPr lang="en-US" dirty="0" smtClean="0"/>
              <a:t>Staging an Commissioning Test:</a:t>
            </a:r>
          </a:p>
          <a:p>
            <a:r>
              <a:rPr lang="en-US" dirty="0"/>
              <a:t>All HDCP sources can be routed to all expected destinations at the same time.  There are some devices with a limited capability to display on multiple displays.  The system requires that each source can display on the required number of displays in the system at the same time</a:t>
            </a:r>
            <a:r>
              <a:rPr lang="en-US" dirty="0" smtClean="0"/>
              <a:t>.</a:t>
            </a:r>
          </a:p>
          <a:p>
            <a:endParaRPr lang="en-US" dirty="0"/>
          </a:p>
          <a:p>
            <a:endParaRPr lang="en-US" dirty="0"/>
          </a:p>
          <a:p>
            <a:r>
              <a:rPr lang="en-US" dirty="0"/>
              <a:t>All sources can be routed to all expected destinations.  Disregard any routes that are not permitted by design, as described in the narrative, such as HDCP sources routed to a codec.</a:t>
            </a:r>
          </a:p>
          <a:p>
            <a:endParaRPr lang="en-US" dirty="0"/>
          </a:p>
          <a:p>
            <a:r>
              <a:rPr lang="en-US" dirty="0" smtClean="0"/>
              <a:t> </a:t>
            </a:r>
            <a:endParaRPr lang="en-US" dirty="0"/>
          </a:p>
        </p:txBody>
      </p:sp>
    </p:spTree>
    <p:extLst>
      <p:ext uri="{BB962C8B-B14F-4D97-AF65-F5344CB8AC3E}">
        <p14:creationId xmlns:p14="http://schemas.microsoft.com/office/powerpoint/2010/main" val="1074925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71500"/>
            <a:ext cx="7848600" cy="2862322"/>
          </a:xfrm>
          <a:prstGeom prst="rect">
            <a:avLst/>
          </a:prstGeom>
          <a:noFill/>
        </p:spPr>
        <p:txBody>
          <a:bodyPr wrap="square" rtlCol="0">
            <a:spAutoFit/>
          </a:bodyPr>
          <a:lstStyle/>
          <a:p>
            <a:r>
              <a:rPr lang="en-US" sz="3600" dirty="0"/>
              <a:t>A </a:t>
            </a:r>
            <a:r>
              <a:rPr lang="en-US" sz="3600" dirty="0" err="1"/>
              <a:t>BluRay</a:t>
            </a:r>
            <a:r>
              <a:rPr lang="en-US" sz="3600" dirty="0"/>
              <a:t> movie plays.  Sometimes HDCP is not enabled during the menus and previews, but only during the movie. </a:t>
            </a:r>
            <a:r>
              <a:rPr lang="en-US" sz="3600" dirty="0" err="1"/>
              <a:t>BluRay</a:t>
            </a:r>
            <a:r>
              <a:rPr lang="en-US" sz="3600" dirty="0"/>
              <a:t> disc required.</a:t>
            </a:r>
          </a:p>
        </p:txBody>
      </p:sp>
    </p:spTree>
    <p:extLst>
      <p:ext uri="{BB962C8B-B14F-4D97-AF65-F5344CB8AC3E}">
        <p14:creationId xmlns:p14="http://schemas.microsoft.com/office/powerpoint/2010/main" val="3230570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Audio</a:t>
            </a:r>
            <a:endParaRPr lang="en-US" sz="7200" dirty="0"/>
          </a:p>
        </p:txBody>
      </p:sp>
      <p:pic>
        <p:nvPicPr>
          <p:cNvPr id="6" name="Content Placeholder 5"/>
          <p:cNvPicPr>
            <a:picLocks noGrp="1" noChangeAspect="1"/>
          </p:cNvPicPr>
          <p:nvPr>
            <p:ph idx="1"/>
          </p:nvPr>
        </p:nvPicPr>
        <p:blipFill>
          <a:blip r:embed="rId2"/>
          <a:stretch>
            <a:fillRect/>
          </a:stretch>
        </p:blipFill>
        <p:spPr>
          <a:xfrm>
            <a:off x="1066800" y="1181366"/>
            <a:ext cx="6934200" cy="4038334"/>
          </a:xfrm>
          <a:prstGeom prst="rect">
            <a:avLst/>
          </a:prstGeom>
        </p:spPr>
      </p:pic>
    </p:spTree>
    <p:extLst>
      <p:ext uri="{BB962C8B-B14F-4D97-AF65-F5344CB8AC3E}">
        <p14:creationId xmlns:p14="http://schemas.microsoft.com/office/powerpoint/2010/main" val="13933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23900"/>
            <a:ext cx="7696200" cy="2031325"/>
          </a:xfrm>
          <a:prstGeom prst="rect">
            <a:avLst/>
          </a:prstGeom>
          <a:noFill/>
        </p:spPr>
        <p:txBody>
          <a:bodyPr wrap="square" rtlCol="0">
            <a:spAutoFit/>
          </a:bodyPr>
          <a:lstStyle/>
          <a:p>
            <a:r>
              <a:rPr lang="en-US" dirty="0" smtClean="0"/>
              <a:t>Know what you are starting with: Anticipated ambient noise level</a:t>
            </a:r>
          </a:p>
          <a:p>
            <a:r>
              <a:rPr lang="en-US" dirty="0" smtClean="0"/>
              <a:t>Measured at various times in </a:t>
            </a:r>
            <a:r>
              <a:rPr lang="en-US" dirty="0" err="1" smtClean="0"/>
              <a:t>db</a:t>
            </a:r>
            <a:r>
              <a:rPr lang="en-US" dirty="0" smtClean="0"/>
              <a:t>-SPL-A </a:t>
            </a:r>
            <a:r>
              <a:rPr lang="en-US" dirty="0" err="1" smtClean="0"/>
              <a:t>wtd</a:t>
            </a:r>
            <a:r>
              <a:rPr lang="en-US" dirty="0" smtClean="0"/>
              <a:t> </a:t>
            </a:r>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1828800" y="1524000"/>
            <a:ext cx="5257800" cy="3543300"/>
          </a:xfrm>
          <a:prstGeom prst="rect">
            <a:avLst/>
          </a:prstGeom>
        </p:spPr>
      </p:pic>
    </p:spTree>
    <p:extLst>
      <p:ext uri="{BB962C8B-B14F-4D97-AF65-F5344CB8AC3E}">
        <p14:creationId xmlns:p14="http://schemas.microsoft.com/office/powerpoint/2010/main" val="1589066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Microphones are properly placed.</a:t>
            </a:r>
          </a:p>
          <a:p>
            <a:r>
              <a:rPr lang="en-US" dirty="0"/>
              <a:t>Microphone patterns are carefully chosen.</a:t>
            </a:r>
          </a:p>
          <a:p>
            <a:r>
              <a:rPr lang="en-US" dirty="0" smtClean="0"/>
              <a:t>Wireless microphones: spectrum issues</a:t>
            </a:r>
          </a:p>
          <a:p>
            <a:r>
              <a:rPr lang="en-US" dirty="0" smtClean="0"/>
              <a:t>Do you need a sweep</a:t>
            </a:r>
          </a:p>
          <a:p>
            <a:r>
              <a:rPr lang="en-US" dirty="0" smtClean="0"/>
              <a:t>Ceiling mics ??</a:t>
            </a:r>
          </a:p>
          <a:p>
            <a:r>
              <a:rPr lang="en-US" dirty="0" smtClean="0"/>
              <a:t>NOM -gain before feedback rule</a:t>
            </a:r>
          </a:p>
          <a:p>
            <a:r>
              <a:rPr lang="en-US" smtClean="0"/>
              <a:t>Distance rule</a:t>
            </a:r>
            <a:endParaRPr lang="en-US" dirty="0"/>
          </a:p>
        </p:txBody>
      </p:sp>
      <p:sp>
        <p:nvSpPr>
          <p:cNvPr id="3" name="Title 2"/>
          <p:cNvSpPr>
            <a:spLocks noGrp="1"/>
          </p:cNvSpPr>
          <p:nvPr>
            <p:ph type="title"/>
          </p:nvPr>
        </p:nvSpPr>
        <p:spPr/>
        <p:txBody>
          <a:bodyPr/>
          <a:lstStyle/>
          <a:p>
            <a:r>
              <a:rPr lang="en-US" dirty="0" smtClean="0"/>
              <a:t>Microphones</a:t>
            </a:r>
            <a:endParaRPr lang="en-US" dirty="0"/>
          </a:p>
        </p:txBody>
      </p:sp>
    </p:spTree>
    <p:extLst>
      <p:ext uri="{BB962C8B-B14F-4D97-AF65-F5344CB8AC3E}">
        <p14:creationId xmlns:p14="http://schemas.microsoft.com/office/powerpoint/2010/main" val="1262315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rooms that are just never right</a:t>
            </a:r>
          </a:p>
          <a:p>
            <a:r>
              <a:rPr lang="en-US" dirty="0" smtClean="0"/>
              <a:t>Need to do the math</a:t>
            </a:r>
          </a:p>
          <a:p>
            <a:r>
              <a:rPr lang="en-US" dirty="0"/>
              <a:t>Nag: Needed Acoustic </a:t>
            </a:r>
            <a:r>
              <a:rPr lang="en-US" dirty="0" smtClean="0"/>
              <a:t>Gain</a:t>
            </a:r>
          </a:p>
          <a:p>
            <a:r>
              <a:rPr lang="en-US" dirty="0" err="1" smtClean="0"/>
              <a:t>Pag</a:t>
            </a:r>
            <a:r>
              <a:rPr lang="en-US" dirty="0"/>
              <a:t> : Potential Acoustic Gain,</a:t>
            </a:r>
          </a:p>
        </p:txBody>
      </p:sp>
      <p:sp>
        <p:nvSpPr>
          <p:cNvPr id="3" name="Title 2"/>
          <p:cNvSpPr>
            <a:spLocks noGrp="1"/>
          </p:cNvSpPr>
          <p:nvPr>
            <p:ph type="title"/>
          </p:nvPr>
        </p:nvSpPr>
        <p:spPr/>
        <p:txBody>
          <a:bodyPr/>
          <a:lstStyle/>
          <a:p>
            <a:r>
              <a:rPr lang="en-US" dirty="0" smtClean="0"/>
              <a:t>Stability </a:t>
            </a:r>
            <a:endParaRPr lang="en-US" dirty="0"/>
          </a:p>
        </p:txBody>
      </p:sp>
    </p:spTree>
    <p:extLst>
      <p:ext uri="{BB962C8B-B14F-4D97-AF65-F5344CB8AC3E}">
        <p14:creationId xmlns:p14="http://schemas.microsoft.com/office/powerpoint/2010/main" val="273071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476250"/>
            <a:ext cx="8001000" cy="4762500"/>
          </a:xfrm>
          <a:prstGeom prst="rect">
            <a:avLst/>
          </a:prstGeom>
        </p:spPr>
      </p:pic>
    </p:spTree>
    <p:extLst>
      <p:ext uri="{BB962C8B-B14F-4D97-AF65-F5344CB8AC3E}">
        <p14:creationId xmlns:p14="http://schemas.microsoft.com/office/powerpoint/2010/main" val="1494917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a:t>the maximum amount of gain a system is capable of producing before causing </a:t>
            </a:r>
            <a:r>
              <a:rPr lang="en-US" sz="4400" dirty="0" smtClean="0"/>
              <a:t>feedback.</a:t>
            </a:r>
          </a:p>
          <a:p>
            <a:endParaRPr lang="en-US" dirty="0"/>
          </a:p>
        </p:txBody>
      </p:sp>
      <p:sp>
        <p:nvSpPr>
          <p:cNvPr id="3" name="Title 2"/>
          <p:cNvSpPr>
            <a:spLocks noGrp="1"/>
          </p:cNvSpPr>
          <p:nvPr>
            <p:ph type="title"/>
          </p:nvPr>
        </p:nvSpPr>
        <p:spPr/>
        <p:txBody>
          <a:bodyPr/>
          <a:lstStyle/>
          <a:p>
            <a:r>
              <a:rPr lang="en-US" dirty="0" smtClean="0"/>
              <a:t>PAG</a:t>
            </a:r>
            <a:endParaRPr lang="en-US" dirty="0"/>
          </a:p>
        </p:txBody>
      </p:sp>
    </p:spTree>
    <p:extLst>
      <p:ext uri="{BB962C8B-B14F-4D97-AF65-F5344CB8AC3E}">
        <p14:creationId xmlns:p14="http://schemas.microsoft.com/office/powerpoint/2010/main" val="1141237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Needed Acoustic Gain, or the amount of gain required for the farthest listener from the audio source to hear as well as the nearest listener. </a:t>
            </a:r>
          </a:p>
        </p:txBody>
      </p:sp>
      <p:sp>
        <p:nvSpPr>
          <p:cNvPr id="3" name="Title 2"/>
          <p:cNvSpPr>
            <a:spLocks noGrp="1"/>
          </p:cNvSpPr>
          <p:nvPr>
            <p:ph type="title"/>
          </p:nvPr>
        </p:nvSpPr>
        <p:spPr/>
        <p:txBody>
          <a:bodyPr/>
          <a:lstStyle/>
          <a:p>
            <a:r>
              <a:rPr lang="en-US" dirty="0" smtClean="0"/>
              <a:t>NAG</a:t>
            </a:r>
            <a:endParaRPr lang="en-US" dirty="0"/>
          </a:p>
        </p:txBody>
      </p:sp>
    </p:spTree>
    <p:extLst>
      <p:ext uri="{BB962C8B-B14F-4D97-AF65-F5344CB8AC3E}">
        <p14:creationId xmlns:p14="http://schemas.microsoft.com/office/powerpoint/2010/main" val="3130272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1123950"/>
            <a:ext cx="7162800" cy="4019550"/>
          </a:xfrm>
          <a:prstGeom prst="rect">
            <a:avLst/>
          </a:prstGeom>
        </p:spPr>
      </p:pic>
    </p:spTree>
    <p:extLst>
      <p:ext uri="{BB962C8B-B14F-4D97-AF65-F5344CB8AC3E}">
        <p14:creationId xmlns:p14="http://schemas.microsoft.com/office/powerpoint/2010/main" val="2948445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00100"/>
            <a:ext cx="7772400" cy="3785652"/>
          </a:xfrm>
          <a:prstGeom prst="rect">
            <a:avLst/>
          </a:prstGeom>
        </p:spPr>
        <p:txBody>
          <a:bodyPr wrap="square">
            <a:spAutoFit/>
          </a:bodyPr>
          <a:lstStyle/>
          <a:p>
            <a:r>
              <a:rPr lang="en-US" sz="4000" dirty="0">
                <a:solidFill>
                  <a:srgbClr val="5A5D5E"/>
                </a:solidFill>
                <a:latin typeface="Avenir"/>
              </a:rPr>
              <a:t>If PAG is greater than NAG, a system will operate without feedback; if PAG is less than NAG, a system will suffer from feedback before providing an optimal listening experience.</a:t>
            </a:r>
            <a:endParaRPr lang="en-US" sz="4000" dirty="0"/>
          </a:p>
        </p:txBody>
      </p:sp>
    </p:spTree>
    <p:extLst>
      <p:ext uri="{BB962C8B-B14F-4D97-AF65-F5344CB8AC3E}">
        <p14:creationId xmlns:p14="http://schemas.microsoft.com/office/powerpoint/2010/main" val="422840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PAG=20logD1 –20logD2 +20logD0 –20logDS –</a:t>
            </a:r>
            <a:r>
              <a:rPr lang="en-US" dirty="0" smtClean="0"/>
              <a:t>10logNOM-6</a:t>
            </a:r>
          </a:p>
          <a:p>
            <a:endParaRPr lang="en-US" dirty="0"/>
          </a:p>
          <a:p>
            <a:r>
              <a:rPr lang="en-US" dirty="0"/>
              <a:t>Or just go to: </a:t>
            </a:r>
            <a:r>
              <a:rPr lang="en-US" dirty="0">
                <a:hlinkClick r:id="rId3"/>
              </a:rPr>
              <a:t>http://</a:t>
            </a:r>
            <a:r>
              <a:rPr lang="en-US" dirty="0" smtClean="0">
                <a:hlinkClick r:id="rId3"/>
              </a:rPr>
              <a:t>www.shure.com/americas/pagnag</a:t>
            </a:r>
            <a:endParaRPr lang="en-US" dirty="0" smtClean="0"/>
          </a:p>
          <a:p>
            <a:r>
              <a:rPr lang="en-US" dirty="0" smtClean="0"/>
              <a:t>Also see </a:t>
            </a:r>
            <a:r>
              <a:rPr lang="en-US" dirty="0" err="1" smtClean="0"/>
              <a:t>Lectrosonics</a:t>
            </a:r>
            <a:r>
              <a:rPr lang="en-US" dirty="0" smtClean="0"/>
              <a:t> YouTube video on same</a:t>
            </a:r>
            <a:endParaRPr lang="en-US" dirty="0"/>
          </a:p>
        </p:txBody>
      </p:sp>
      <p:sp>
        <p:nvSpPr>
          <p:cNvPr id="3" name="Title 2"/>
          <p:cNvSpPr>
            <a:spLocks noGrp="1"/>
          </p:cNvSpPr>
          <p:nvPr>
            <p:ph type="title"/>
          </p:nvPr>
        </p:nvSpPr>
        <p:spPr/>
        <p:txBody>
          <a:bodyPr/>
          <a:lstStyle/>
          <a:p>
            <a:r>
              <a:rPr lang="en-US" dirty="0" err="1" smtClean="0"/>
              <a:t>Pag</a:t>
            </a:r>
            <a:r>
              <a:rPr lang="en-US" dirty="0" smtClean="0"/>
              <a:t> Equation </a:t>
            </a:r>
            <a:endParaRPr lang="en-US" dirty="0"/>
          </a:p>
        </p:txBody>
      </p:sp>
    </p:spTree>
    <p:extLst>
      <p:ext uri="{BB962C8B-B14F-4D97-AF65-F5344CB8AC3E}">
        <p14:creationId xmlns:p14="http://schemas.microsoft.com/office/powerpoint/2010/main" val="63819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Loudspeakers and power amplifiers driving them are impedance compatible</a:t>
            </a:r>
          </a:p>
          <a:p>
            <a:r>
              <a:rPr lang="en-US" dirty="0"/>
              <a:t> There is a method of leveling source inputs, so that the audio level in the room does not change in level when a new program source is selected.</a:t>
            </a:r>
          </a:p>
          <a:p>
            <a:endParaRPr lang="en-US" dirty="0"/>
          </a:p>
        </p:txBody>
      </p:sp>
      <p:sp>
        <p:nvSpPr>
          <p:cNvPr id="3" name="Title 2"/>
          <p:cNvSpPr>
            <a:spLocks noGrp="1"/>
          </p:cNvSpPr>
          <p:nvPr>
            <p:ph type="title"/>
          </p:nvPr>
        </p:nvSpPr>
        <p:spPr/>
        <p:txBody>
          <a:bodyPr/>
          <a:lstStyle/>
          <a:p>
            <a:r>
              <a:rPr lang="en-US" dirty="0" smtClean="0"/>
              <a:t>Matching</a:t>
            </a:r>
            <a:endParaRPr lang="en-US" dirty="0"/>
          </a:p>
        </p:txBody>
      </p:sp>
    </p:spTree>
    <p:extLst>
      <p:ext uri="{BB962C8B-B14F-4D97-AF65-F5344CB8AC3E}">
        <p14:creationId xmlns:p14="http://schemas.microsoft.com/office/powerpoint/2010/main" val="3354989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Balanced to unbalanced and vice versa </a:t>
            </a:r>
          </a:p>
          <a:p>
            <a:r>
              <a:rPr lang="en-US" dirty="0" smtClean="0"/>
              <a:t>How is it happening</a:t>
            </a:r>
          </a:p>
          <a:p>
            <a:r>
              <a:rPr lang="en-US" dirty="0" smtClean="0"/>
              <a:t>Details</a:t>
            </a:r>
          </a:p>
          <a:p>
            <a:r>
              <a:rPr lang="en-US" dirty="0" smtClean="0"/>
              <a:t>HDMI audio (is a de-embedder needed)</a:t>
            </a:r>
            <a:endParaRPr lang="en-US" dirty="0"/>
          </a:p>
        </p:txBody>
      </p:sp>
      <p:sp>
        <p:nvSpPr>
          <p:cNvPr id="3" name="Title 2"/>
          <p:cNvSpPr>
            <a:spLocks noGrp="1"/>
          </p:cNvSpPr>
          <p:nvPr>
            <p:ph type="title"/>
          </p:nvPr>
        </p:nvSpPr>
        <p:spPr/>
        <p:txBody>
          <a:bodyPr/>
          <a:lstStyle/>
          <a:p>
            <a:r>
              <a:rPr lang="en-US" dirty="0" smtClean="0"/>
              <a:t>Watch out for the magic</a:t>
            </a:r>
            <a:endParaRPr lang="en-US" dirty="0"/>
          </a:p>
        </p:txBody>
      </p:sp>
    </p:spTree>
    <p:extLst>
      <p:ext uri="{BB962C8B-B14F-4D97-AF65-F5344CB8AC3E}">
        <p14:creationId xmlns:p14="http://schemas.microsoft.com/office/powerpoint/2010/main" val="2813514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457200" y="2168917"/>
            <a:ext cx="4038600" cy="1902629"/>
          </a:xfrm>
          <a:prstGeom prst="rect">
            <a:avLst/>
          </a:prstGeom>
        </p:spPr>
      </p:pic>
      <p:pic>
        <p:nvPicPr>
          <p:cNvPr id="8" name="Content Placeholder 7"/>
          <p:cNvPicPr>
            <a:picLocks noGrp="1" noChangeAspect="1"/>
          </p:cNvPicPr>
          <p:nvPr>
            <p:ph sz="half" idx="2"/>
          </p:nvPr>
        </p:nvPicPr>
        <p:blipFill>
          <a:blip r:embed="rId3"/>
          <a:stretch>
            <a:fillRect/>
          </a:stretch>
        </p:blipFill>
        <p:spPr>
          <a:xfrm>
            <a:off x="4724400" y="1943100"/>
            <a:ext cx="4114800" cy="2128446"/>
          </a:xfrm>
          <a:prstGeom prst="rect">
            <a:avLst/>
          </a:prstGeom>
        </p:spPr>
      </p:pic>
      <p:sp>
        <p:nvSpPr>
          <p:cNvPr id="4" name="Title 3"/>
          <p:cNvSpPr>
            <a:spLocks noGrp="1"/>
          </p:cNvSpPr>
          <p:nvPr>
            <p:ph type="title"/>
          </p:nvPr>
        </p:nvSpPr>
        <p:spPr/>
        <p:txBody>
          <a:bodyPr/>
          <a:lstStyle/>
          <a:p>
            <a:r>
              <a:rPr lang="en-US" dirty="0" smtClean="0">
                <a:solidFill>
                  <a:schemeClr val="bg1"/>
                </a:solidFill>
              </a:rPr>
              <a:t>USB preamps</a:t>
            </a:r>
            <a:endParaRPr lang="en-US" dirty="0">
              <a:solidFill>
                <a:schemeClr val="bg1"/>
              </a:solidFill>
            </a:endParaRPr>
          </a:p>
        </p:txBody>
      </p:sp>
    </p:spTree>
    <p:extLst>
      <p:ext uri="{BB962C8B-B14F-4D97-AF65-F5344CB8AC3E}">
        <p14:creationId xmlns:p14="http://schemas.microsoft.com/office/powerpoint/2010/main" val="3718661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Batteries chargers, where , what type will battery charge indicator work</a:t>
            </a:r>
          </a:p>
          <a:p>
            <a:r>
              <a:rPr lang="en-US" dirty="0" smtClean="0"/>
              <a:t>Where will it live, security concerns</a:t>
            </a:r>
          </a:p>
        </p:txBody>
      </p:sp>
      <p:sp>
        <p:nvSpPr>
          <p:cNvPr id="3" name="Title 2"/>
          <p:cNvSpPr>
            <a:spLocks noGrp="1"/>
          </p:cNvSpPr>
          <p:nvPr>
            <p:ph type="title"/>
          </p:nvPr>
        </p:nvSpPr>
        <p:spPr/>
        <p:txBody>
          <a:bodyPr/>
          <a:lstStyle/>
          <a:p>
            <a:r>
              <a:rPr lang="en-US" dirty="0" smtClean="0"/>
              <a:t>Wireless microphone  details</a:t>
            </a:r>
            <a:endParaRPr lang="en-US" dirty="0"/>
          </a:p>
        </p:txBody>
      </p:sp>
    </p:spTree>
    <p:extLst>
      <p:ext uri="{BB962C8B-B14F-4D97-AF65-F5344CB8AC3E}">
        <p14:creationId xmlns:p14="http://schemas.microsoft.com/office/powerpoint/2010/main" val="25024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Wireless microphone systems, with all wireless microphones turned on, there are no dropouts, intermodulation interaction between wireless systems, or RF caused artifacts throughout the specified operating area for the transmitter. There is little or no RF activity on a receiver’s “S” meter when the designated microphone transmitter is off.</a:t>
            </a:r>
          </a:p>
          <a:p>
            <a:endParaRPr lang="en-US" dirty="0"/>
          </a:p>
        </p:txBody>
      </p:sp>
      <p:sp>
        <p:nvSpPr>
          <p:cNvPr id="3" name="Title 2"/>
          <p:cNvSpPr>
            <a:spLocks noGrp="1"/>
          </p:cNvSpPr>
          <p:nvPr>
            <p:ph type="title"/>
          </p:nvPr>
        </p:nvSpPr>
        <p:spPr/>
        <p:txBody>
          <a:bodyPr/>
          <a:lstStyle/>
          <a:p>
            <a:r>
              <a:rPr lang="en-US" dirty="0" smtClean="0"/>
              <a:t>More wireless concerns</a:t>
            </a:r>
            <a:endParaRPr lang="en-US" dirty="0"/>
          </a:p>
        </p:txBody>
      </p:sp>
    </p:spTree>
    <p:extLst>
      <p:ext uri="{BB962C8B-B14F-4D97-AF65-F5344CB8AC3E}">
        <p14:creationId xmlns:p14="http://schemas.microsoft.com/office/powerpoint/2010/main" val="3375473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EDID mismanagement (no EDID </a:t>
            </a:r>
            <a:r>
              <a:rPr lang="en-US" dirty="0"/>
              <a:t>plan</a:t>
            </a:r>
            <a:r>
              <a:rPr lang="en-US" dirty="0" smtClean="0"/>
              <a:t>) </a:t>
            </a:r>
          </a:p>
          <a:p>
            <a:r>
              <a:rPr lang="en-US" dirty="0" smtClean="0"/>
              <a:t>HDCP issues</a:t>
            </a:r>
          </a:p>
          <a:p>
            <a:r>
              <a:rPr lang="en-US" dirty="0" smtClean="0"/>
              <a:t>Audio- poorly designed , intelligibility issues</a:t>
            </a:r>
          </a:p>
          <a:p>
            <a:r>
              <a:rPr lang="en-US" dirty="0" smtClean="0"/>
              <a:t>TED -total equipment data base (are you getting one)</a:t>
            </a:r>
            <a:endParaRPr lang="en-US" dirty="0"/>
          </a:p>
        </p:txBody>
      </p:sp>
      <p:sp>
        <p:nvSpPr>
          <p:cNvPr id="3" name="Title 2"/>
          <p:cNvSpPr>
            <a:spLocks noGrp="1"/>
          </p:cNvSpPr>
          <p:nvPr>
            <p:ph type="title"/>
          </p:nvPr>
        </p:nvSpPr>
        <p:spPr/>
        <p:txBody>
          <a:bodyPr/>
          <a:lstStyle/>
          <a:p>
            <a:r>
              <a:rPr lang="en-US" dirty="0" smtClean="0"/>
              <a:t>Problems we see today;</a:t>
            </a:r>
            <a:endParaRPr lang="en-US" dirty="0"/>
          </a:p>
        </p:txBody>
      </p:sp>
    </p:spTree>
    <p:extLst>
      <p:ext uri="{BB962C8B-B14F-4D97-AF65-F5344CB8AC3E}">
        <p14:creationId xmlns:p14="http://schemas.microsoft.com/office/powerpoint/2010/main" val="9926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800101"/>
            <a:ext cx="7848600" cy="4267200"/>
          </a:xfrm>
          <a:prstGeom prst="rect">
            <a:avLst/>
          </a:prstGeom>
        </p:spPr>
      </p:pic>
    </p:spTree>
    <p:extLst>
      <p:ext uri="{BB962C8B-B14F-4D97-AF65-F5344CB8AC3E}">
        <p14:creationId xmlns:p14="http://schemas.microsoft.com/office/powerpoint/2010/main" val="3627763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STI-PA</a:t>
            </a:r>
            <a:endParaRPr lang="en-US" dirty="0"/>
          </a:p>
        </p:txBody>
      </p:sp>
      <p:sp>
        <p:nvSpPr>
          <p:cNvPr id="3" name="Content Placeholder 2"/>
          <p:cNvSpPr>
            <a:spLocks noGrp="1"/>
          </p:cNvSpPr>
          <p:nvPr>
            <p:ph idx="1"/>
          </p:nvPr>
        </p:nvSpPr>
        <p:spPr/>
        <p:txBody>
          <a:bodyPr>
            <a:normAutofit/>
          </a:bodyPr>
          <a:lstStyle/>
          <a:p>
            <a:r>
              <a:rPr lang="en-US" dirty="0"/>
              <a:t>STI is a numeric representation measure of communication channel characteristics whose value varies from 0 = bad to 1 = excellent.[5] On this scale, an STI of at least .5 is desirable for most applications.</a:t>
            </a:r>
          </a:p>
          <a:p>
            <a:endParaRPr lang="en-US" dirty="0"/>
          </a:p>
        </p:txBody>
      </p:sp>
      <p:pic>
        <p:nvPicPr>
          <p:cNvPr id="4" name="Picture 3"/>
          <p:cNvPicPr>
            <a:picLocks noChangeAspect="1"/>
          </p:cNvPicPr>
          <p:nvPr/>
        </p:nvPicPr>
        <p:blipFill>
          <a:blip r:embed="rId3"/>
          <a:stretch>
            <a:fillRect/>
          </a:stretch>
        </p:blipFill>
        <p:spPr>
          <a:xfrm>
            <a:off x="838200" y="3238500"/>
            <a:ext cx="8048636" cy="1219200"/>
          </a:xfrm>
          <a:prstGeom prst="rect">
            <a:avLst/>
          </a:prstGeom>
        </p:spPr>
      </p:pic>
    </p:spTree>
    <p:extLst>
      <p:ext uri="{BB962C8B-B14F-4D97-AF65-F5344CB8AC3E}">
        <p14:creationId xmlns:p14="http://schemas.microsoft.com/office/powerpoint/2010/main" val="3239888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hlinkClick r:id="rId3"/>
              </a:rPr>
              <a:t>stipa</a:t>
            </a:r>
            <a:r>
              <a:rPr lang="en-US" dirty="0" smtClean="0">
                <a:hlinkClick r:id="rId3"/>
              </a:rPr>
              <a:t> test</a:t>
            </a:r>
            <a:endParaRPr lang="en-US" dirty="0"/>
          </a:p>
        </p:txBody>
      </p:sp>
      <p:sp>
        <p:nvSpPr>
          <p:cNvPr id="3" name="Title 2"/>
          <p:cNvSpPr>
            <a:spLocks noGrp="1"/>
          </p:cNvSpPr>
          <p:nvPr>
            <p:ph type="title"/>
          </p:nvPr>
        </p:nvSpPr>
        <p:spPr/>
        <p:txBody>
          <a:bodyPr/>
          <a:lstStyle/>
          <a:p>
            <a:r>
              <a:rPr lang="en-US" dirty="0" smtClean="0"/>
              <a:t>STIPA example</a:t>
            </a:r>
            <a:endParaRPr lang="en-US" dirty="0"/>
          </a:p>
        </p:txBody>
      </p:sp>
    </p:spTree>
    <p:extLst>
      <p:ext uri="{BB962C8B-B14F-4D97-AF65-F5344CB8AC3E}">
        <p14:creationId xmlns:p14="http://schemas.microsoft.com/office/powerpoint/2010/main" val="39099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stretch>
            <a:fillRect/>
          </a:stretch>
        </p:blipFill>
        <p:spPr>
          <a:xfrm>
            <a:off x="1524000" y="1824831"/>
            <a:ext cx="1905000" cy="2590800"/>
          </a:xfrm>
          <a:prstGeom prst="rect">
            <a:avLst/>
          </a:prstGeom>
        </p:spPr>
      </p:pic>
      <p:pic>
        <p:nvPicPr>
          <p:cNvPr id="8" name="Content Placeholder 7"/>
          <p:cNvPicPr>
            <a:picLocks noGrp="1" noChangeAspect="1"/>
          </p:cNvPicPr>
          <p:nvPr>
            <p:ph sz="half" idx="2"/>
          </p:nvPr>
        </p:nvPicPr>
        <p:blipFill>
          <a:blip r:embed="rId4"/>
          <a:stretch>
            <a:fillRect/>
          </a:stretch>
        </p:blipFill>
        <p:spPr>
          <a:xfrm>
            <a:off x="5029200" y="1714500"/>
            <a:ext cx="2895600" cy="2971800"/>
          </a:xfrm>
          <a:prstGeom prst="rect">
            <a:avLst/>
          </a:prstGeom>
        </p:spPr>
      </p:pic>
      <p:sp>
        <p:nvSpPr>
          <p:cNvPr id="3" name="Title 2"/>
          <p:cNvSpPr>
            <a:spLocks noGrp="1"/>
          </p:cNvSpPr>
          <p:nvPr>
            <p:ph type="title"/>
          </p:nvPr>
        </p:nvSpPr>
        <p:spPr/>
        <p:txBody>
          <a:bodyPr/>
          <a:lstStyle/>
          <a:p>
            <a:r>
              <a:rPr lang="en-US" dirty="0" smtClean="0"/>
              <a:t>Great tools </a:t>
            </a:r>
            <a:endParaRPr lang="en-US" dirty="0"/>
          </a:p>
        </p:txBody>
      </p:sp>
    </p:spTree>
    <p:extLst>
      <p:ext uri="{BB962C8B-B14F-4D97-AF65-F5344CB8AC3E}">
        <p14:creationId xmlns:p14="http://schemas.microsoft.com/office/powerpoint/2010/main" val="2508829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DSP-Digital Signal Processors</a:t>
            </a:r>
            <a:endParaRPr lang="en-US" dirty="0"/>
          </a:p>
        </p:txBody>
      </p:sp>
      <p:sp>
        <p:nvSpPr>
          <p:cNvPr id="3" name="Content Placeholder 2"/>
          <p:cNvSpPr>
            <a:spLocks noGrp="1"/>
          </p:cNvSpPr>
          <p:nvPr>
            <p:ph idx="1"/>
          </p:nvPr>
        </p:nvSpPr>
        <p:spPr/>
        <p:txBody>
          <a:bodyPr/>
          <a:lstStyle/>
          <a:p>
            <a:r>
              <a:rPr lang="en-US" dirty="0" smtClean="0"/>
              <a:t>What one rack unit can do:</a:t>
            </a:r>
          </a:p>
          <a:p>
            <a:endParaRPr lang="en-US" dirty="0"/>
          </a:p>
        </p:txBody>
      </p:sp>
      <p:pic>
        <p:nvPicPr>
          <p:cNvPr id="4" name="Picture 3"/>
          <p:cNvPicPr>
            <a:picLocks noChangeAspect="1"/>
          </p:cNvPicPr>
          <p:nvPr/>
        </p:nvPicPr>
        <p:blipFill>
          <a:blip r:embed="rId3"/>
          <a:stretch>
            <a:fillRect/>
          </a:stretch>
        </p:blipFill>
        <p:spPr>
          <a:xfrm>
            <a:off x="3137366" y="2115069"/>
            <a:ext cx="2143125" cy="2857500"/>
          </a:xfrm>
          <a:prstGeom prst="rect">
            <a:avLst/>
          </a:prstGeom>
        </p:spPr>
      </p:pic>
    </p:spTree>
    <p:extLst>
      <p:ext uri="{BB962C8B-B14F-4D97-AF65-F5344CB8AC3E}">
        <p14:creationId xmlns:p14="http://schemas.microsoft.com/office/powerpoint/2010/main" val="3550297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and the future</a:t>
            </a:r>
            <a:endParaRPr lang="en-US" dirty="0"/>
          </a:p>
        </p:txBody>
      </p:sp>
      <p:pic>
        <p:nvPicPr>
          <p:cNvPr id="4" name="Content Placeholder 3"/>
          <p:cNvPicPr>
            <a:picLocks noGrp="1" noChangeAspect="1"/>
          </p:cNvPicPr>
          <p:nvPr>
            <p:ph idx="1"/>
          </p:nvPr>
        </p:nvPicPr>
        <p:blipFill>
          <a:blip r:embed="rId3"/>
          <a:stretch>
            <a:fillRect/>
          </a:stretch>
        </p:blipFill>
        <p:spPr>
          <a:xfrm>
            <a:off x="822722" y="2235994"/>
            <a:ext cx="7543800" cy="1885950"/>
          </a:xfrm>
          <a:prstGeom prst="rect">
            <a:avLst/>
          </a:prstGeom>
        </p:spPr>
      </p:pic>
    </p:spTree>
    <p:extLst>
      <p:ext uri="{BB962C8B-B14F-4D97-AF65-F5344CB8AC3E}">
        <p14:creationId xmlns:p14="http://schemas.microsoft.com/office/powerpoint/2010/main" val="3651194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95400" y="647700"/>
            <a:ext cx="6858000" cy="3962400"/>
          </a:xfrm>
          <a:prstGeom prst="rect">
            <a:avLst/>
          </a:prstGeom>
        </p:spPr>
      </p:pic>
    </p:spTree>
    <p:extLst>
      <p:ext uri="{BB962C8B-B14F-4D97-AF65-F5344CB8AC3E}">
        <p14:creationId xmlns:p14="http://schemas.microsoft.com/office/powerpoint/2010/main" val="1492707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a:t>
            </a:r>
            <a:r>
              <a:rPr lang="en-US" dirty="0" err="1" smtClean="0"/>
              <a:t>Nexia</a:t>
            </a:r>
            <a:r>
              <a:rPr lang="en-US" dirty="0" smtClean="0"/>
              <a:t> DSP box</a:t>
            </a:r>
            <a:endParaRPr lang="en-US" dirty="0"/>
          </a:p>
        </p:txBody>
      </p:sp>
      <p:sp>
        <p:nvSpPr>
          <p:cNvPr id="3" name="Content Placeholder 2"/>
          <p:cNvSpPr>
            <a:spLocks noGrp="1"/>
          </p:cNvSpPr>
          <p:nvPr>
            <p:ph idx="1"/>
          </p:nvPr>
        </p:nvSpPr>
        <p:spPr/>
        <p:txBody>
          <a:bodyPr>
            <a:normAutofit fontScale="77500" lnSpcReduction="20000"/>
          </a:bodyPr>
          <a:lstStyle/>
          <a:p>
            <a:r>
              <a:rPr lang="en-US" dirty="0"/>
              <a:t>• </a:t>
            </a:r>
            <a:r>
              <a:rPr lang="en-US" b="1" u="sng" dirty="0"/>
              <a:t>Ability to select, view, and calibrate</a:t>
            </a:r>
            <a:r>
              <a:rPr lang="en-US" dirty="0"/>
              <a:t>:</a:t>
            </a:r>
          </a:p>
          <a:p>
            <a:r>
              <a:rPr lang="en-US" dirty="0" smtClean="0"/>
              <a:t> </a:t>
            </a:r>
            <a:r>
              <a:rPr lang="en-US" dirty="0"/>
              <a:t>Mixers: standard, automatic, matrix, combiners</a:t>
            </a:r>
          </a:p>
          <a:p>
            <a:r>
              <a:rPr lang="en-US" dirty="0" smtClean="0"/>
              <a:t> </a:t>
            </a:r>
            <a:r>
              <a:rPr lang="en-US" dirty="0"/>
              <a:t>Equalizers: graphic parametric, feedback</a:t>
            </a:r>
          </a:p>
          <a:p>
            <a:r>
              <a:rPr lang="en-US" dirty="0" smtClean="0"/>
              <a:t> </a:t>
            </a:r>
            <a:r>
              <a:rPr lang="en-US" dirty="0"/>
              <a:t>Filters: HPF, LPF, high shelf, low shelf, all-pass</a:t>
            </a:r>
          </a:p>
          <a:p>
            <a:r>
              <a:rPr lang="en-US" dirty="0" smtClean="0"/>
              <a:t> </a:t>
            </a:r>
            <a:r>
              <a:rPr lang="en-US" dirty="0"/>
              <a:t>Crossovers: 2-Way, 3-Way and 4-Way</a:t>
            </a:r>
          </a:p>
          <a:p>
            <a:r>
              <a:rPr lang="en-US" dirty="0" smtClean="0"/>
              <a:t> </a:t>
            </a:r>
            <a:r>
              <a:rPr lang="en-US" dirty="0"/>
              <a:t>Dynamics: leveler, comp/limiter, ducker, ANC</a:t>
            </a:r>
          </a:p>
          <a:p>
            <a:r>
              <a:rPr lang="en-US" dirty="0" smtClean="0"/>
              <a:t> </a:t>
            </a:r>
            <a:r>
              <a:rPr lang="en-US" dirty="0"/>
              <a:t>Routers: 2x1 ~ 32x32</a:t>
            </a:r>
          </a:p>
          <a:p>
            <a:r>
              <a:rPr lang="en-US" dirty="0" smtClean="0"/>
              <a:t> </a:t>
            </a:r>
            <a:r>
              <a:rPr lang="en-US" dirty="0"/>
              <a:t>Delays: 0 ~ 2000ms</a:t>
            </a:r>
          </a:p>
          <a:p>
            <a:r>
              <a:rPr lang="en-US" dirty="0" smtClean="0"/>
              <a:t> </a:t>
            </a:r>
            <a:r>
              <a:rPr lang="en-US" dirty="0"/>
              <a:t>Controls: levels, presets, logic, RS-232, etc.</a:t>
            </a:r>
          </a:p>
          <a:p>
            <a:r>
              <a:rPr lang="en-US" dirty="0" smtClean="0"/>
              <a:t> </a:t>
            </a:r>
            <a:r>
              <a:rPr lang="en-US" dirty="0"/>
              <a:t>Meters: signal present, peak, RMS</a:t>
            </a:r>
          </a:p>
          <a:p>
            <a:r>
              <a:rPr lang="en-US" dirty="0" smtClean="0"/>
              <a:t> </a:t>
            </a:r>
            <a:r>
              <a:rPr lang="en-US" dirty="0"/>
              <a:t>Generators: tone, pink-noise, white-noise</a:t>
            </a:r>
          </a:p>
          <a:p>
            <a:r>
              <a:rPr lang="en-US" dirty="0" smtClean="0"/>
              <a:t> </a:t>
            </a:r>
            <a:r>
              <a:rPr lang="en-US" dirty="0"/>
              <a:t>Diagnostics: transfer function</a:t>
            </a:r>
          </a:p>
        </p:txBody>
      </p:sp>
    </p:spTree>
    <p:extLst>
      <p:ext uri="{BB962C8B-B14F-4D97-AF65-F5344CB8AC3E}">
        <p14:creationId xmlns:p14="http://schemas.microsoft.com/office/powerpoint/2010/main" val="767679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50" dirty="0">
                <a:latin typeface="+mn-lt"/>
                <a:ea typeface="+mn-ea"/>
                <a:cs typeface="+mn-cs"/>
              </a:rPr>
              <a:t>TED</a:t>
            </a:r>
          </a:p>
        </p:txBody>
      </p:sp>
      <p:sp>
        <p:nvSpPr>
          <p:cNvPr id="3" name="Content Placeholder 2"/>
          <p:cNvSpPr>
            <a:spLocks noGrp="1"/>
          </p:cNvSpPr>
          <p:nvPr>
            <p:ph idx="1"/>
          </p:nvPr>
        </p:nvSpPr>
        <p:spPr/>
        <p:txBody>
          <a:bodyPr>
            <a:normAutofit/>
          </a:bodyPr>
          <a:lstStyle/>
          <a:p>
            <a:r>
              <a:rPr lang="en-US" sz="4950" dirty="0"/>
              <a:t>TED -total equipment data base (are you getting one)</a:t>
            </a:r>
          </a:p>
          <a:p>
            <a:endParaRPr lang="en-US" sz="4950" dirty="0"/>
          </a:p>
        </p:txBody>
      </p:sp>
    </p:spTree>
    <p:extLst>
      <p:ext uri="{BB962C8B-B14F-4D97-AF65-F5344CB8AC3E}">
        <p14:creationId xmlns:p14="http://schemas.microsoft.com/office/powerpoint/2010/main" val="1627019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err="1" smtClean="0"/>
              <a:t>Transistion</a:t>
            </a:r>
            <a:r>
              <a:rPr lang="en-US" dirty="0" smtClean="0"/>
              <a:t> to AQAV excel </a:t>
            </a:r>
            <a:endParaRPr lang="en-US" dirty="0"/>
          </a:p>
        </p:txBody>
      </p:sp>
    </p:spTree>
    <p:extLst>
      <p:ext uri="{BB962C8B-B14F-4D97-AF65-F5344CB8AC3E}">
        <p14:creationId xmlns:p14="http://schemas.microsoft.com/office/powerpoint/2010/main" val="106553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 </a:t>
            </a:r>
            <a:endParaRPr lang="en-US" dirty="0"/>
          </a:p>
        </p:txBody>
      </p:sp>
      <p:sp>
        <p:nvSpPr>
          <p:cNvPr id="3" name="Title 2"/>
          <p:cNvSpPr>
            <a:spLocks noGrp="1"/>
          </p:cNvSpPr>
          <p:nvPr>
            <p:ph type="title"/>
          </p:nvPr>
        </p:nvSpPr>
        <p:spPr>
          <a:xfrm>
            <a:off x="457200" y="228864"/>
            <a:ext cx="8229600" cy="5143235"/>
          </a:xfrm>
        </p:spPr>
        <p:txBody>
          <a:bodyPr>
            <a:noAutofit/>
          </a:bodyPr>
          <a:lstStyle/>
          <a:p>
            <a:pPr algn="ctr"/>
            <a:r>
              <a:rPr lang="en-US" sz="8800" dirty="0" smtClean="0"/>
              <a:t>Poor Quality !!</a:t>
            </a:r>
            <a:endParaRPr lang="en-US" sz="8800" dirty="0"/>
          </a:p>
        </p:txBody>
      </p:sp>
    </p:spTree>
    <p:extLst>
      <p:ext uri="{BB962C8B-B14F-4D97-AF65-F5344CB8AC3E}">
        <p14:creationId xmlns:p14="http://schemas.microsoft.com/office/powerpoint/2010/main" val="2502611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sz="5400" dirty="0" smtClean="0"/>
          </a:p>
          <a:p>
            <a:pPr marL="109728" indent="0" algn="ctr">
              <a:buNone/>
            </a:pPr>
            <a:r>
              <a:rPr lang="en-US" sz="5400" dirty="0" err="1" smtClean="0"/>
              <a:t>aqav.org</a:t>
            </a:r>
            <a:endParaRPr lang="en-US" sz="5400" dirty="0" smtClean="0"/>
          </a:p>
          <a:p>
            <a:pPr marL="109728" indent="0" algn="ctr">
              <a:buNone/>
            </a:pPr>
            <a:r>
              <a:rPr lang="en-US" dirty="0" smtClean="0">
                <a:hlinkClick r:id="rId2"/>
              </a:rPr>
              <a:t>mmaltese@aqav.org</a:t>
            </a:r>
            <a:endParaRPr lang="en-US" dirty="0" smtClean="0"/>
          </a:p>
          <a:p>
            <a:pPr marL="109728" indent="0" algn="ctr">
              <a:buNone/>
            </a:pPr>
            <a:endParaRPr lang="en-US" dirty="0"/>
          </a:p>
          <a:p>
            <a:pPr marL="109728" indent="0" algn="ctr">
              <a:buNone/>
            </a:pPr>
            <a:r>
              <a:rPr lang="en-US" dirty="0" smtClean="0"/>
              <a:t>Thank you!</a:t>
            </a:r>
            <a:endParaRPr lang="en-US" dirty="0"/>
          </a:p>
        </p:txBody>
      </p:sp>
      <p:sp>
        <p:nvSpPr>
          <p:cNvPr id="3" name="Title 2"/>
          <p:cNvSpPr>
            <a:spLocks noGrp="1"/>
          </p:cNvSpPr>
          <p:nvPr>
            <p:ph type="title"/>
          </p:nvPr>
        </p:nvSpPr>
        <p:spPr/>
        <p:txBody>
          <a:bodyPr/>
          <a:lstStyle/>
          <a:p>
            <a:r>
              <a:rPr lang="en-US" dirty="0" smtClean="0"/>
              <a:t>LEAD WITH QUALITY!!!</a:t>
            </a:r>
            <a:endParaRPr lang="en-US" dirty="0"/>
          </a:p>
        </p:txBody>
      </p:sp>
    </p:spTree>
    <p:extLst>
      <p:ext uri="{BB962C8B-B14F-4D97-AF65-F5344CB8AC3E}">
        <p14:creationId xmlns:p14="http://schemas.microsoft.com/office/powerpoint/2010/main" val="1960063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Time wasted in diagnosis and repair, AV Technician</a:t>
            </a:r>
          </a:p>
          <a:p>
            <a:r>
              <a:rPr lang="en-US" dirty="0" smtClean="0"/>
              <a:t>Time wasted in corrective actions by AV supervisor</a:t>
            </a:r>
          </a:p>
          <a:p>
            <a:r>
              <a:rPr lang="en-US" dirty="0" smtClean="0"/>
              <a:t>Expedited shipping costs to get the right part in</a:t>
            </a:r>
          </a:p>
          <a:p>
            <a:r>
              <a:rPr lang="en-US" dirty="0" smtClean="0"/>
              <a:t>Travel costs for recalls and ‘service’</a:t>
            </a:r>
          </a:p>
          <a:p>
            <a:r>
              <a:rPr lang="en-US" dirty="0" smtClean="0"/>
              <a:t>Time wasted due to improper labeling </a:t>
            </a:r>
            <a:r>
              <a:rPr lang="en-US" b="1" dirty="0" smtClean="0"/>
              <a:t>(can your techs fix what the AV integrator installed)</a:t>
            </a:r>
          </a:p>
          <a:p>
            <a:r>
              <a:rPr lang="en-US" dirty="0" smtClean="0"/>
              <a:t>Time wasted in meetings with disgruntled faculty</a:t>
            </a:r>
          </a:p>
          <a:p>
            <a:r>
              <a:rPr lang="en-US" dirty="0" smtClean="0"/>
              <a:t>Time wasted in hunting down information (passwords, IP addresses, etc.)</a:t>
            </a:r>
          </a:p>
          <a:p>
            <a:r>
              <a:rPr lang="en-US" dirty="0" smtClean="0"/>
              <a:t>Costs of redesign and rework</a:t>
            </a:r>
          </a:p>
          <a:p>
            <a:r>
              <a:rPr lang="en-US" dirty="0" smtClean="0"/>
              <a:t>Never ending </a:t>
            </a:r>
            <a:r>
              <a:rPr lang="en-US" dirty="0" err="1" smtClean="0"/>
              <a:t>punchlist</a:t>
            </a:r>
            <a:endParaRPr lang="en-US" dirty="0" smtClean="0"/>
          </a:p>
          <a:p>
            <a:r>
              <a:rPr lang="en-US" dirty="0" smtClean="0"/>
              <a:t>Rooms down, not fully functional </a:t>
            </a:r>
          </a:p>
          <a:p>
            <a:r>
              <a:rPr lang="en-US" i="1" dirty="0" smtClean="0"/>
              <a:t>…the list goes on!</a:t>
            </a:r>
            <a:endParaRPr lang="en-US" i="1" dirty="0"/>
          </a:p>
        </p:txBody>
      </p:sp>
      <p:sp>
        <p:nvSpPr>
          <p:cNvPr id="2" name="Title 1"/>
          <p:cNvSpPr>
            <a:spLocks noGrp="1"/>
          </p:cNvSpPr>
          <p:nvPr>
            <p:ph type="title"/>
          </p:nvPr>
        </p:nvSpPr>
        <p:spPr/>
        <p:txBody>
          <a:bodyPr/>
          <a:lstStyle/>
          <a:p>
            <a:r>
              <a:rPr lang="en-US" dirty="0" smtClean="0"/>
              <a:t>The Costs of Poor Quality</a:t>
            </a:r>
            <a:endParaRPr lang="en-US" dirty="0"/>
          </a:p>
        </p:txBody>
      </p:sp>
      <p:pic>
        <p:nvPicPr>
          <p:cNvPr id="4" name="Picture 2" descr="C:\Documents and Settings\MarioMaltese\My Documents\My Pictures\imagesCAIKEMBK.jpg"/>
          <p:cNvPicPr>
            <a:picLocks noChangeAspect="1" noChangeArrowheads="1"/>
          </p:cNvPicPr>
          <p:nvPr/>
        </p:nvPicPr>
        <p:blipFill>
          <a:blip r:embed="rId3" cstate="print"/>
          <a:srcRect/>
          <a:stretch>
            <a:fillRect/>
          </a:stretch>
        </p:blipFill>
        <p:spPr bwMode="auto">
          <a:xfrm>
            <a:off x="4542581" y="4533900"/>
            <a:ext cx="2148031" cy="99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5900"/>
            <a:ext cx="8229600" cy="3771636"/>
          </a:xfrm>
        </p:spPr>
        <p:txBody>
          <a:bodyPr/>
          <a:lstStyle/>
          <a:p>
            <a:r>
              <a:rPr lang="en-US" dirty="0" smtClean="0"/>
              <a:t>There is a Standard for AV Implementation that WORKS!</a:t>
            </a:r>
          </a:p>
          <a:p>
            <a:r>
              <a:rPr lang="en-US" dirty="0" smtClean="0"/>
              <a:t>It has been applied successful in thousands of installations, and keeps improving</a:t>
            </a:r>
          </a:p>
          <a:p>
            <a:r>
              <a:rPr lang="en-US" dirty="0" smtClean="0"/>
              <a:t>It can dramatically simplify AV Engineered Systems procurement</a:t>
            </a:r>
            <a:endParaRPr lang="en-US" dirty="0"/>
          </a:p>
        </p:txBody>
      </p:sp>
      <p:sp>
        <p:nvSpPr>
          <p:cNvPr id="3" name="Title 2"/>
          <p:cNvSpPr>
            <a:spLocks noGrp="1"/>
          </p:cNvSpPr>
          <p:nvPr>
            <p:ph type="title"/>
          </p:nvPr>
        </p:nvSpPr>
        <p:spPr>
          <a:xfrm>
            <a:off x="457200" y="495300"/>
            <a:ext cx="8229600" cy="952500"/>
          </a:xfrm>
        </p:spPr>
        <p:txBody>
          <a:bodyPr>
            <a:normAutofit fontScale="90000"/>
          </a:bodyPr>
          <a:lstStyle/>
          <a:p>
            <a:r>
              <a:rPr lang="en-US" dirty="0" smtClean="0"/>
              <a:t>What You Need To Walk Away With</a:t>
            </a:r>
            <a:endParaRPr lang="en-US" dirty="0"/>
          </a:p>
        </p:txBody>
      </p:sp>
    </p:spTree>
    <p:extLst>
      <p:ext uri="{BB962C8B-B14F-4D97-AF65-F5344CB8AC3E}">
        <p14:creationId xmlns:p14="http://schemas.microsoft.com/office/powerpoint/2010/main" val="6433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Mario vid</a:t>
            </a:r>
            <a:endParaRPr lang="en-US" dirty="0"/>
          </a:p>
        </p:txBody>
      </p:sp>
      <p:sp>
        <p:nvSpPr>
          <p:cNvPr id="3" name="Title 2"/>
          <p:cNvSpPr>
            <a:spLocks noGrp="1"/>
          </p:cNvSpPr>
          <p:nvPr>
            <p:ph type="title"/>
          </p:nvPr>
        </p:nvSpPr>
        <p:spPr/>
        <p:txBody>
          <a:bodyPr/>
          <a:lstStyle/>
          <a:p>
            <a:r>
              <a:rPr lang="en-US" dirty="0" smtClean="0"/>
              <a:t>AQAV</a:t>
            </a:r>
            <a:endParaRPr lang="en-US" dirty="0"/>
          </a:p>
        </p:txBody>
      </p:sp>
    </p:spTree>
    <p:extLst>
      <p:ext uri="{BB962C8B-B14F-4D97-AF65-F5344CB8AC3E}">
        <p14:creationId xmlns:p14="http://schemas.microsoft.com/office/powerpoint/2010/main" val="2198168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“Conformance to requirements”</a:t>
            </a:r>
          </a:p>
          <a:p>
            <a:pPr>
              <a:buNone/>
            </a:pPr>
            <a:endParaRPr lang="en-US" dirty="0"/>
          </a:p>
          <a:p>
            <a:pPr>
              <a:buNone/>
            </a:pPr>
            <a:r>
              <a:rPr lang="en-US" dirty="0" smtClean="0"/>
              <a:t>Making sure they fulfilled their  end of the bargain with you- the customer </a:t>
            </a:r>
          </a:p>
          <a:p>
            <a:endParaRPr lang="en-US" dirty="0"/>
          </a:p>
        </p:txBody>
      </p:sp>
      <p:sp>
        <p:nvSpPr>
          <p:cNvPr id="2" name="Title 1"/>
          <p:cNvSpPr>
            <a:spLocks noGrp="1"/>
          </p:cNvSpPr>
          <p:nvPr>
            <p:ph type="title"/>
          </p:nvPr>
        </p:nvSpPr>
        <p:spPr/>
        <p:txBody>
          <a:bodyPr/>
          <a:lstStyle/>
          <a:p>
            <a:r>
              <a:rPr lang="en-US" dirty="0" smtClean="0"/>
              <a:t>What is Quality?</a:t>
            </a:r>
            <a:endParaRPr lang="en-US" dirty="0"/>
          </a:p>
        </p:txBody>
      </p:sp>
      <p:pic>
        <p:nvPicPr>
          <p:cNvPr id="4" name="Picture 3" descr="quality-assurance.jpg"/>
          <p:cNvPicPr>
            <a:picLocks noChangeAspect="1"/>
          </p:cNvPicPr>
          <p:nvPr/>
        </p:nvPicPr>
        <p:blipFill>
          <a:blip r:embed="rId3" cstate="print"/>
          <a:stretch>
            <a:fillRect/>
          </a:stretch>
        </p:blipFill>
        <p:spPr>
          <a:xfrm>
            <a:off x="3352800" y="3009900"/>
            <a:ext cx="3200400" cy="24003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4466</TotalTime>
  <Words>2409</Words>
  <Application>Microsoft Office PowerPoint</Application>
  <PresentationFormat>On-screen Show (16:10)</PresentationFormat>
  <Paragraphs>235</Paragraphs>
  <Slides>50</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Avenir</vt:lpstr>
      <vt:lpstr>Calibri</vt:lpstr>
      <vt:lpstr>Lucida Sans Unicode</vt:lpstr>
      <vt:lpstr>Open Sans</vt:lpstr>
      <vt:lpstr>Verdana</vt:lpstr>
      <vt:lpstr>Wingdings 2</vt:lpstr>
      <vt:lpstr>Wingdings 3</vt:lpstr>
      <vt:lpstr>Concourse</vt:lpstr>
      <vt:lpstr>Evaluating Your A/V: From Idea to the Finished System</vt:lpstr>
      <vt:lpstr>PowerPoint Presentation</vt:lpstr>
      <vt:lpstr>PowerPoint Presentation</vt:lpstr>
      <vt:lpstr>Problems we see today;</vt:lpstr>
      <vt:lpstr>Poor Quality !!</vt:lpstr>
      <vt:lpstr>The Costs of Poor Quality</vt:lpstr>
      <vt:lpstr>What You Need To Walk Away With</vt:lpstr>
      <vt:lpstr>AQAV</vt:lpstr>
      <vt:lpstr>What is Quality?</vt:lpstr>
      <vt:lpstr>What is Quality ??</vt:lpstr>
      <vt:lpstr>AV system Plan stages</vt:lpstr>
      <vt:lpstr>PowerPoint Presentation</vt:lpstr>
      <vt:lpstr>PowerPoint Presentation</vt:lpstr>
      <vt:lpstr>Problem areas</vt:lpstr>
      <vt:lpstr>EDID woes</vt:lpstr>
      <vt:lpstr>To the Point: Have a EDID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Audio</vt:lpstr>
      <vt:lpstr>PowerPoint Presentation</vt:lpstr>
      <vt:lpstr>Microphones</vt:lpstr>
      <vt:lpstr>Stability </vt:lpstr>
      <vt:lpstr>PAG</vt:lpstr>
      <vt:lpstr>NAG</vt:lpstr>
      <vt:lpstr>PowerPoint Presentation</vt:lpstr>
      <vt:lpstr>PowerPoint Presentation</vt:lpstr>
      <vt:lpstr>Pag Equation </vt:lpstr>
      <vt:lpstr>Matching</vt:lpstr>
      <vt:lpstr>Watch out for the magic</vt:lpstr>
      <vt:lpstr>USB preamps</vt:lpstr>
      <vt:lpstr>Wireless microphone  details</vt:lpstr>
      <vt:lpstr>More wireless concerns</vt:lpstr>
      <vt:lpstr>PowerPoint Presentation</vt:lpstr>
      <vt:lpstr>STI-PA</vt:lpstr>
      <vt:lpstr>STIPA example</vt:lpstr>
      <vt:lpstr>Great tools </vt:lpstr>
      <vt:lpstr>DSP-Digital Signal Processors</vt:lpstr>
      <vt:lpstr>Today and the future</vt:lpstr>
      <vt:lpstr>PowerPoint Presentation</vt:lpstr>
      <vt:lpstr>Back to the Nexia DSP box</vt:lpstr>
      <vt:lpstr>TED</vt:lpstr>
      <vt:lpstr>Transistion to AQAV excel </vt:lpstr>
      <vt:lpstr>LEAD WITH QUALITY!!!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J. Maltese CTS-D, CTS-I, CQT</dc:creator>
  <cp:lastModifiedBy>Gary Malick</cp:lastModifiedBy>
  <cp:revision>117</cp:revision>
  <dcterms:created xsi:type="dcterms:W3CDTF">2014-10-07T14:03:12Z</dcterms:created>
  <dcterms:modified xsi:type="dcterms:W3CDTF">2018-05-16T15:10:18Z</dcterms:modified>
</cp:coreProperties>
</file>