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1"/>
  </p:notesMasterIdLst>
  <p:handoutMasterIdLst>
    <p:handoutMasterId r:id="rId22"/>
  </p:handoutMasterIdLst>
  <p:sldIdLst>
    <p:sldId id="286" r:id="rId2"/>
    <p:sldId id="445" r:id="rId3"/>
    <p:sldId id="448" r:id="rId4"/>
    <p:sldId id="451" r:id="rId5"/>
    <p:sldId id="454" r:id="rId6"/>
    <p:sldId id="455" r:id="rId7"/>
    <p:sldId id="447" r:id="rId8"/>
    <p:sldId id="457" r:id="rId9"/>
    <p:sldId id="453" r:id="rId10"/>
    <p:sldId id="456" r:id="rId11"/>
    <p:sldId id="461" r:id="rId12"/>
    <p:sldId id="446" r:id="rId13"/>
    <p:sldId id="450" r:id="rId14"/>
    <p:sldId id="458" r:id="rId15"/>
    <p:sldId id="459" r:id="rId16"/>
    <p:sldId id="460" r:id="rId17"/>
    <p:sldId id="462" r:id="rId18"/>
    <p:sldId id="463" r:id="rId19"/>
    <p:sldId id="464"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22"/>
    <a:srgbClr val="D85A1A"/>
    <a:srgbClr val="595959"/>
    <a:srgbClr val="FFFFFF"/>
    <a:srgbClr val="C9C1B8"/>
    <a:srgbClr val="5D87A1"/>
    <a:srgbClr val="B06010"/>
    <a:srgbClr val="996633"/>
    <a:srgbClr val="EEB111"/>
    <a:srgbClr val="685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76148" autoAdjust="0"/>
  </p:normalViewPr>
  <p:slideViewPr>
    <p:cSldViewPr>
      <p:cViewPr varScale="1">
        <p:scale>
          <a:sx n="83" d="100"/>
          <a:sy n="83" d="100"/>
        </p:scale>
        <p:origin x="834" y="84"/>
      </p:cViewPr>
      <p:guideLst>
        <p:guide orient="horz" pos="2160"/>
        <p:guide pos="2880"/>
      </p:guideLst>
    </p:cSldViewPr>
  </p:slideViewPr>
  <p:outlineViewPr>
    <p:cViewPr>
      <p:scale>
        <a:sx n="33" d="100"/>
        <a:sy n="33" d="100"/>
      </p:scale>
      <p:origin x="0" y="24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0473B94E-3B72-4536-929C-4854F0F6F8EB}" type="datetimeFigureOut">
              <a:rPr lang="en-US" smtClean="0"/>
              <a:pPr/>
              <a:t>4/18/2018</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006F4EB6-E95E-4A4D-B940-4303999938C0}" type="slidenum">
              <a:rPr lang="en-US" smtClean="0"/>
              <a:pPr/>
              <a:t>‹#›</a:t>
            </a:fld>
            <a:endParaRPr lang="en-US" dirty="0"/>
          </a:p>
        </p:txBody>
      </p:sp>
    </p:spTree>
    <p:extLst>
      <p:ext uri="{BB962C8B-B14F-4D97-AF65-F5344CB8AC3E}">
        <p14:creationId xmlns:p14="http://schemas.microsoft.com/office/powerpoint/2010/main" val="115074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6D0CD84-6872-43BC-94EE-2A1DC099903F}" type="datetimeFigureOut">
              <a:rPr lang="en-US" smtClean="0"/>
              <a:pPr/>
              <a:t>4/18/2018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FEF5F74-AC9C-4011-99FC-5724E18EA9AA}" type="slidenum">
              <a:rPr lang="en-US" smtClean="0"/>
              <a:pPr/>
              <a:t>‹#›</a:t>
            </a:fld>
            <a:endParaRPr lang="en-US" dirty="0"/>
          </a:p>
        </p:txBody>
      </p:sp>
    </p:spTree>
    <p:extLst>
      <p:ext uri="{BB962C8B-B14F-4D97-AF65-F5344CB8AC3E}">
        <p14:creationId xmlns:p14="http://schemas.microsoft.com/office/powerpoint/2010/main" val="47611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1</a:t>
            </a:fld>
            <a:endParaRPr lang="en-US" dirty="0"/>
          </a:p>
        </p:txBody>
      </p:sp>
    </p:spTree>
    <p:extLst>
      <p:ext uri="{BB962C8B-B14F-4D97-AF65-F5344CB8AC3E}">
        <p14:creationId xmlns:p14="http://schemas.microsoft.com/office/powerpoint/2010/main" val="243877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3</a:t>
            </a:fld>
            <a:endParaRPr lang="en-US" dirty="0"/>
          </a:p>
        </p:txBody>
      </p:sp>
    </p:spTree>
    <p:extLst>
      <p:ext uri="{BB962C8B-B14F-4D97-AF65-F5344CB8AC3E}">
        <p14:creationId xmlns:p14="http://schemas.microsoft.com/office/powerpoint/2010/main" val="407946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8</a:t>
            </a:fld>
            <a:endParaRPr lang="en-US" dirty="0"/>
          </a:p>
        </p:txBody>
      </p:sp>
    </p:spTree>
    <p:extLst>
      <p:ext uri="{BB962C8B-B14F-4D97-AF65-F5344CB8AC3E}">
        <p14:creationId xmlns:p14="http://schemas.microsoft.com/office/powerpoint/2010/main" val="237450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9</a:t>
            </a:fld>
            <a:endParaRPr lang="en-US" dirty="0"/>
          </a:p>
        </p:txBody>
      </p:sp>
    </p:spTree>
    <p:extLst>
      <p:ext uri="{BB962C8B-B14F-4D97-AF65-F5344CB8AC3E}">
        <p14:creationId xmlns:p14="http://schemas.microsoft.com/office/powerpoint/2010/main" val="385931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13</a:t>
            </a:fld>
            <a:endParaRPr lang="en-US" dirty="0"/>
          </a:p>
        </p:txBody>
      </p:sp>
    </p:spTree>
    <p:extLst>
      <p:ext uri="{BB962C8B-B14F-4D97-AF65-F5344CB8AC3E}">
        <p14:creationId xmlns:p14="http://schemas.microsoft.com/office/powerpoint/2010/main" val="99241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16</a:t>
            </a:fld>
            <a:endParaRPr lang="en-US" dirty="0"/>
          </a:p>
        </p:txBody>
      </p:sp>
    </p:spTree>
    <p:extLst>
      <p:ext uri="{BB962C8B-B14F-4D97-AF65-F5344CB8AC3E}">
        <p14:creationId xmlns:p14="http://schemas.microsoft.com/office/powerpoint/2010/main" val="184246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5F74-AC9C-4011-99FC-5724E18EA9AA}" type="slidenum">
              <a:rPr lang="en-US" smtClean="0"/>
              <a:pPr/>
              <a:t>18</a:t>
            </a:fld>
            <a:endParaRPr lang="en-US" dirty="0"/>
          </a:p>
        </p:txBody>
      </p:sp>
    </p:spTree>
    <p:extLst>
      <p:ext uri="{BB962C8B-B14F-4D97-AF65-F5344CB8AC3E}">
        <p14:creationId xmlns:p14="http://schemas.microsoft.com/office/powerpoint/2010/main" val="77873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Option 3">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96287628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46341940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0"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68373041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0"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10589213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079165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792438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3492354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62064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1757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829197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446488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311768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Tree>
    <p:extLst>
      <p:ext uri="{BB962C8B-B14F-4D97-AF65-F5344CB8AC3E}">
        <p14:creationId xmlns:p14="http://schemas.microsoft.com/office/powerpoint/2010/main" val="177235133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64513037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04809836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0"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77623233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0"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344932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1575676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7021698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165579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With Ta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89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6711840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1"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208449215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8478590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Tree>
    <p:extLst>
      <p:ext uri="{BB962C8B-B14F-4D97-AF65-F5344CB8AC3E}">
        <p14:creationId xmlns:p14="http://schemas.microsoft.com/office/powerpoint/2010/main" val="38470750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371600"/>
            <a:ext cx="8229600" cy="4343400"/>
          </a:xfrm>
        </p:spPr>
        <p:txBody>
          <a:bodyPr/>
          <a:lstStyle>
            <a:lvl1pPr marL="0" indent="4763">
              <a:buNone/>
              <a:defRPr sz="2800" baseline="0">
                <a:latin typeface="Times New Roman" panose="02020603050405020304" pitchFamily="18" charset="0"/>
              </a:defRPr>
            </a:lvl1pPr>
            <a:lvl2pPr marL="342900" indent="-342900">
              <a:spcBef>
                <a:spcPts val="900"/>
              </a:spcBef>
              <a:buFont typeface="Arial" panose="020B0604020202020204" pitchFamily="34" charset="0"/>
              <a:buChar char="•"/>
              <a:defRPr sz="2400" baseline="0">
                <a:latin typeface="Times New Roman" panose="02020603050405020304" pitchFamily="18" charset="0"/>
              </a:defRPr>
            </a:lvl2pPr>
            <a:lvl3pPr marL="285750" indent="-285750">
              <a:buFont typeface="Arial" panose="020B0604020202020204" pitchFamily="34" charset="0"/>
              <a:buChar char="•"/>
              <a:defRPr baseline="0">
                <a:latin typeface="Times New Roman" panose="02020603050405020304" pitchFamily="18" charset="0"/>
              </a:defRPr>
            </a:lvl3pPr>
            <a:lvl4pPr marL="285750" indent="-285750">
              <a:buFont typeface="Arial" panose="020B0604020202020204" pitchFamily="34" charset="0"/>
              <a:buChar char="•"/>
              <a:defRPr baseline="0">
                <a:latin typeface="Times New Roman" panose="02020603050405020304" pitchFamily="18" charset="0"/>
              </a:defRPr>
            </a:lvl4pPr>
            <a:lvl5pPr marL="285750" indent="-285750" defTabSz="919163">
              <a:buFont typeface="Arial" panose="020B0604020202020204" pitchFamily="34" charset="0"/>
              <a:buChar char="•"/>
              <a:defRPr baseline="0">
                <a:latin typeface="Times New Roman" panose="02020603050405020304" pitchFamily="18" charset="0"/>
              </a:defRPr>
            </a:lvl5pPr>
            <a:lvl6pPr marL="2286000" indent="-285750">
              <a:buFont typeface="Arial" panose="020B0604020202020204" pitchFamily="34" charset="0"/>
              <a:buChar char="•"/>
              <a:defRPr sz="2000">
                <a:latin typeface="Times New Roman" panose="02020603050405020304" pitchFamily="18" charset="0"/>
                <a:cs typeface="Times New Roman" panose="02020603050405020304" pitchFamily="18" charset="0"/>
              </a:defRPr>
            </a:lvl6pPr>
            <a:lvl7pPr marL="2686050" indent="-228600">
              <a:buFont typeface="Arial" panose="020B0604020202020204" pitchFamily="34" charset="0"/>
              <a:buChar char="•"/>
              <a:defRPr sz="1800">
                <a:latin typeface="Times New Roman" panose="02020603050405020304" pitchFamily="18" charset="0"/>
                <a:cs typeface="Times New Roman" panose="02020603050405020304" pitchFamily="18" charset="0"/>
              </a:defRPr>
            </a:lvl7pPr>
            <a:lvl8pPr marL="3143250" indent="-228600">
              <a:buFont typeface="Arial" panose="020B0604020202020204" pitchFamily="34" charset="0"/>
              <a:buChar char="•"/>
              <a:defRPr sz="1600">
                <a:latin typeface="Times New Roman" panose="02020603050405020304" pitchFamily="18" charset="0"/>
                <a:cs typeface="Times New Roman" panose="02020603050405020304" pitchFamily="18" charset="0"/>
              </a:defRPr>
            </a:lvl8pPr>
          </a:lstStyle>
          <a:p>
            <a:pPr lvl="0"/>
            <a:r>
              <a:rPr lang="en-US" dirty="0" smtClean="0"/>
              <a:t>Click to edit Master text styles</a:t>
            </a:r>
          </a:p>
          <a:p>
            <a:pPr lvl="1"/>
            <a:r>
              <a:rPr lang="en-US" dirty="0" smtClean="0"/>
              <a:t>Second level</a:t>
            </a:r>
          </a:p>
          <a:p>
            <a:pPr lvl="5"/>
            <a:r>
              <a:rPr lang="en-US" dirty="0" smtClean="0"/>
              <a:t>Third level</a:t>
            </a:r>
          </a:p>
          <a:p>
            <a:pPr lvl="6"/>
            <a:r>
              <a:rPr lang="en-US" dirty="0" smtClean="0"/>
              <a:t>Fourth level</a:t>
            </a:r>
          </a:p>
          <a:p>
            <a:pPr lvl="7"/>
            <a:r>
              <a:rPr lang="en-US" dirty="0" smtClean="0"/>
              <a:t>Fifth level</a:t>
            </a:r>
            <a:endParaRPr lang="en-US" dirty="0"/>
          </a:p>
        </p:txBody>
      </p:sp>
    </p:spTree>
    <p:extLst>
      <p:ext uri="{BB962C8B-B14F-4D97-AF65-F5344CB8AC3E}">
        <p14:creationId xmlns:p14="http://schemas.microsoft.com/office/powerpoint/2010/main" val="9082493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13819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1794491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028721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par>
    </p:tnLst>
  </p:timing>
  <p:hf hdr="0" ftr="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prstClr val="black">
              <a:lumMod val="65000"/>
              <a:lumOff val="35000"/>
            </a:prstClr>
          </a:solidFill>
          <a:effectLst/>
          <a:uLnTx/>
          <a:uFillTx/>
          <a:latin typeface="Cambria"/>
          <a:ea typeface="+mn-ea"/>
          <a:cs typeface="Cambria"/>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file:///E:\FY17%20online%20computer.xls"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e-stewards.org/" TargetMode="External"/><Relationship Id="rId4" Type="http://schemas.openxmlformats.org/officeDocument/2006/relationships/hyperlink" Target="http://urtsolutions.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urplus.oregonstate.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ars.aashe.org/"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oregonrecyclers.org/" TargetMode="External"/><Relationship Id="rId3" Type="http://schemas.openxmlformats.org/officeDocument/2006/relationships/hyperlink" Target="http://surplus.oregonstate.edu/" TargetMode="External"/><Relationship Id="rId7" Type="http://schemas.openxmlformats.org/officeDocument/2006/relationships/hyperlink" Target="http://curc3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aashe.org/" TargetMode="External"/><Relationship Id="rId5" Type="http://schemas.openxmlformats.org/officeDocument/2006/relationships/hyperlink" Target="https://stars.aashe.org/" TargetMode="External"/><Relationship Id="rId10" Type="http://schemas.openxmlformats.org/officeDocument/2006/relationships/hyperlink" Target="https://www.universitysurplus.org/" TargetMode="External"/><Relationship Id="rId4" Type="http://schemas.openxmlformats.org/officeDocument/2006/relationships/hyperlink" Target="http://fa.oregonstate.edu/recycling" TargetMode="External"/><Relationship Id="rId9" Type="http://schemas.openxmlformats.org/officeDocument/2006/relationships/hyperlink" Target="http://www.oregon.gov/deq/ecycles/Pages/default.asp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www.agilyx.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33400" y="667493"/>
            <a:ext cx="8001000" cy="1447845"/>
          </a:xfrm>
        </p:spPr>
        <p:txBody>
          <a:bodyPr/>
          <a:lstStyle/>
          <a:p>
            <a:r>
              <a:rPr lang="en-US" sz="4800" dirty="0" smtClean="0"/>
              <a:t>NW/MET Conference</a:t>
            </a:r>
            <a:r>
              <a:rPr lang="en-US" sz="4000" dirty="0" smtClean="0">
                <a:latin typeface="Cambria" panose="02040503050406030204" pitchFamily="18" charset="0"/>
              </a:rPr>
              <a:t/>
            </a:r>
            <a:br>
              <a:rPr lang="en-US" sz="4000" dirty="0" smtClean="0">
                <a:latin typeface="Cambria" panose="02040503050406030204" pitchFamily="18" charset="0"/>
              </a:rPr>
            </a:br>
            <a:endParaRPr lang="en-US" sz="4000" b="0" dirty="0">
              <a:latin typeface="Cambria" panose="02040503050406030204" pitchFamily="18" charset="0"/>
            </a:endParaRPr>
          </a:p>
        </p:txBody>
      </p:sp>
      <p:sp>
        <p:nvSpPr>
          <p:cNvPr id="8" name="Rectangle 7"/>
          <p:cNvSpPr/>
          <p:nvPr/>
        </p:nvSpPr>
        <p:spPr bwMode="auto">
          <a:xfrm>
            <a:off x="258617" y="2381693"/>
            <a:ext cx="8638006" cy="457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999999"/>
              </a:solidFill>
              <a:latin typeface="Arial" charset="0"/>
            </a:endParaRPr>
          </a:p>
        </p:txBody>
      </p:sp>
      <p:sp>
        <p:nvSpPr>
          <p:cNvPr id="10" name="Subtitle 9"/>
          <p:cNvSpPr>
            <a:spLocks noGrp="1"/>
          </p:cNvSpPr>
          <p:nvPr>
            <p:ph type="subTitle" idx="1"/>
          </p:nvPr>
        </p:nvSpPr>
        <p:spPr>
          <a:xfrm>
            <a:off x="2133600" y="1676400"/>
            <a:ext cx="6400800" cy="533107"/>
          </a:xfrm>
        </p:spPr>
        <p:txBody>
          <a:bodyPr>
            <a:noAutofit/>
          </a:bodyPr>
          <a:lstStyle/>
          <a:p>
            <a:r>
              <a:rPr lang="en-US" sz="2800" dirty="0" smtClean="0">
                <a:solidFill>
                  <a:srgbClr val="595959"/>
                </a:solidFill>
                <a:latin typeface="Calibri" panose="020F0502020204030204" pitchFamily="34" charset="0"/>
              </a:rPr>
              <a:t> </a:t>
            </a:r>
            <a:endParaRPr lang="en-US" sz="2800" dirty="0">
              <a:solidFill>
                <a:srgbClr val="595959"/>
              </a:solidFill>
              <a:latin typeface="Calibri" panose="020F0502020204030204" pitchFamily="34" charset="0"/>
            </a:endParaRPr>
          </a:p>
        </p:txBody>
      </p:sp>
      <p:sp>
        <p:nvSpPr>
          <p:cNvPr id="2" name="TextBox 1"/>
          <p:cNvSpPr txBox="1"/>
          <p:nvPr/>
        </p:nvSpPr>
        <p:spPr>
          <a:xfrm>
            <a:off x="685800" y="3124200"/>
            <a:ext cx="7848600" cy="3046988"/>
          </a:xfrm>
          <a:prstGeom prst="rect">
            <a:avLst/>
          </a:prstGeom>
          <a:noFill/>
        </p:spPr>
        <p:txBody>
          <a:bodyPr wrap="square" rtlCol="0">
            <a:spAutoFit/>
          </a:bodyPr>
          <a:lstStyle/>
          <a:p>
            <a:r>
              <a:rPr lang="en-US" sz="4800" cap="all" dirty="0"/>
              <a:t>ELECTRONIC WASTE POLICIES AT OSU AND HOW TO DISPOSE OF EQUIPMENT</a:t>
            </a:r>
          </a:p>
        </p:txBody>
      </p:sp>
    </p:spTree>
    <p:extLst>
      <p:ext uri="{BB962C8B-B14F-4D97-AF65-F5344CB8AC3E}">
        <p14:creationId xmlns:p14="http://schemas.microsoft.com/office/powerpoint/2010/main" val="2729269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Sales</a:t>
            </a:r>
            <a:endParaRPr lang="en-US" dirty="0"/>
          </a:p>
        </p:txBody>
      </p:sp>
      <p:sp>
        <p:nvSpPr>
          <p:cNvPr id="31" name="Content Placeholder 30"/>
          <p:cNvSpPr>
            <a:spLocks noGrp="1"/>
          </p:cNvSpPr>
          <p:nvPr>
            <p:ph idx="1"/>
          </p:nvPr>
        </p:nvSpPr>
        <p:spPr/>
        <p:txBody>
          <a:bodyPr>
            <a:normAutofit/>
          </a:bodyPr>
          <a:lstStyle/>
          <a:p>
            <a:r>
              <a:rPr lang="en-US" dirty="0" smtClean="0"/>
              <a:t>FY2016 Online Computer  </a:t>
            </a:r>
            <a:r>
              <a:rPr lang="en-US" dirty="0" smtClean="0">
                <a:hlinkClick r:id="rId2" action="ppaction://hlinkfile"/>
              </a:rPr>
              <a:t>E:\FY17 online computer.xls</a:t>
            </a:r>
            <a:endParaRPr lang="en-US" dirty="0" smtClean="0"/>
          </a:p>
          <a:p>
            <a:r>
              <a:rPr lang="en-US" dirty="0" smtClean="0"/>
              <a:t>	Total Sales dollars: $12,361.00</a:t>
            </a:r>
          </a:p>
          <a:p>
            <a:r>
              <a:rPr lang="en-US" dirty="0" smtClean="0"/>
              <a:t>		26 lots of computers and IT equipment.</a:t>
            </a:r>
          </a:p>
          <a:p>
            <a:r>
              <a:rPr lang="en-US" dirty="0" smtClean="0"/>
              <a:t>Utilize                         for lots of 10 or more units.</a:t>
            </a:r>
          </a:p>
          <a:p>
            <a:endParaRPr lang="en-US" dirty="0" smtClean="0"/>
          </a:p>
          <a:p>
            <a:r>
              <a:rPr lang="en-US" dirty="0" smtClean="0"/>
              <a:t>Have found              more challenging to sell computers due to Paypal restrictions and customer support required.   Sell parts only computer/laptops on Ebay</a:t>
            </a:r>
            <a:endParaRPr lang="en-US" dirty="0"/>
          </a:p>
        </p:txBody>
      </p:sp>
      <p:pic>
        <p:nvPicPr>
          <p:cNvPr id="3" name="Picture 2"/>
          <p:cNvPicPr>
            <a:picLocks noChangeAspect="1"/>
          </p:cNvPicPr>
          <p:nvPr/>
        </p:nvPicPr>
        <p:blipFill>
          <a:blip r:embed="rId3"/>
          <a:stretch>
            <a:fillRect/>
          </a:stretch>
        </p:blipFill>
        <p:spPr>
          <a:xfrm>
            <a:off x="2286000" y="3962400"/>
            <a:ext cx="1066800" cy="589128"/>
          </a:xfrm>
          <a:prstGeom prst="rect">
            <a:avLst/>
          </a:prstGeom>
        </p:spPr>
      </p:pic>
      <p:pic>
        <p:nvPicPr>
          <p:cNvPr id="5" name="Picture 4"/>
          <p:cNvPicPr>
            <a:picLocks noChangeAspect="1"/>
          </p:cNvPicPr>
          <p:nvPr/>
        </p:nvPicPr>
        <p:blipFill>
          <a:blip r:embed="rId4"/>
          <a:stretch>
            <a:fillRect/>
          </a:stretch>
        </p:blipFill>
        <p:spPr>
          <a:xfrm>
            <a:off x="1524000" y="2971800"/>
            <a:ext cx="2205037" cy="458302"/>
          </a:xfrm>
          <a:prstGeom prst="rect">
            <a:avLst/>
          </a:prstGeom>
        </p:spPr>
      </p:pic>
    </p:spTree>
    <p:extLst>
      <p:ext uri="{BB962C8B-B14F-4D97-AF65-F5344CB8AC3E}">
        <p14:creationId xmlns:p14="http://schemas.microsoft.com/office/powerpoint/2010/main" val="3761465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Destruction</a:t>
            </a:r>
            <a:endParaRPr lang="en-US" dirty="0"/>
          </a:p>
        </p:txBody>
      </p:sp>
      <p:sp>
        <p:nvSpPr>
          <p:cNvPr id="3" name="Content Placeholder 2"/>
          <p:cNvSpPr>
            <a:spLocks noGrp="1"/>
          </p:cNvSpPr>
          <p:nvPr>
            <p:ph idx="1"/>
          </p:nvPr>
        </p:nvSpPr>
        <p:spPr/>
        <p:txBody>
          <a:bodyPr/>
          <a:lstStyle/>
          <a:p>
            <a:r>
              <a:rPr lang="en-US" dirty="0" smtClean="0"/>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143250"/>
            <a:ext cx="3276600" cy="24574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371600"/>
            <a:ext cx="3200400" cy="2400300"/>
          </a:xfrm>
          <a:prstGeom prst="rect">
            <a:avLst/>
          </a:prstGeom>
        </p:spPr>
      </p:pic>
      <p:sp>
        <p:nvSpPr>
          <p:cNvPr id="6" name="TextBox 5"/>
          <p:cNvSpPr txBox="1"/>
          <p:nvPr/>
        </p:nvSpPr>
        <p:spPr>
          <a:xfrm>
            <a:off x="4343400" y="1524000"/>
            <a:ext cx="3429000"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Surplus will crush the hard drive prior to sending to a recycler.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9661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E-waste- 82,434 lbs in FY2017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95400"/>
            <a:ext cx="2438400" cy="3251200"/>
          </a:xfrm>
        </p:spPr>
      </p:pic>
      <p:sp>
        <p:nvSpPr>
          <p:cNvPr id="5" name="TextBox 4"/>
          <p:cNvSpPr txBox="1"/>
          <p:nvPr/>
        </p:nvSpPr>
        <p:spPr>
          <a:xfrm>
            <a:off x="3581400" y="1295400"/>
            <a:ext cx="5105400" cy="1938992"/>
          </a:xfrm>
          <a:prstGeom prst="rect">
            <a:avLst/>
          </a:prstGeom>
          <a:noFill/>
        </p:spPr>
        <p:txBody>
          <a:bodyPr wrap="square" rtlCol="0">
            <a:spAutoFit/>
          </a:bodyPr>
          <a:lstStyle/>
          <a:p>
            <a:r>
              <a:rPr lang="en-US" sz="2400" dirty="0" smtClean="0"/>
              <a:t>50% or more of the Computers/Electronics sent to Surplus become E-waste.</a:t>
            </a:r>
          </a:p>
          <a:p>
            <a:endParaRPr lang="en-US" sz="2400" dirty="0"/>
          </a:p>
          <a:p>
            <a:r>
              <a:rPr lang="en-US" sz="2400" dirty="0" smtClean="0"/>
              <a:t>1 Truck load every Month.</a:t>
            </a:r>
            <a:endParaRPr lang="en-US" sz="2400" dirty="0"/>
          </a:p>
        </p:txBody>
      </p:sp>
      <p:pic>
        <p:nvPicPr>
          <p:cNvPr id="6" name="Picture 5"/>
          <p:cNvPicPr>
            <a:picLocks noChangeAspect="1"/>
          </p:cNvPicPr>
          <p:nvPr/>
        </p:nvPicPr>
        <p:blipFill>
          <a:blip r:embed="rId3"/>
          <a:stretch>
            <a:fillRect/>
          </a:stretch>
        </p:blipFill>
        <p:spPr>
          <a:xfrm>
            <a:off x="685800" y="304721"/>
            <a:ext cx="1158340" cy="9144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362631"/>
            <a:ext cx="3127860" cy="3165872"/>
          </a:xfrm>
          <a:prstGeom prst="rect">
            <a:avLst/>
          </a:prstGeom>
        </p:spPr>
      </p:pic>
      <p:sp>
        <p:nvSpPr>
          <p:cNvPr id="7" name="TextBox 6"/>
          <p:cNvSpPr txBox="1"/>
          <p:nvPr/>
        </p:nvSpPr>
        <p:spPr>
          <a:xfrm>
            <a:off x="838200" y="4953000"/>
            <a:ext cx="2667000" cy="646331"/>
          </a:xfrm>
          <a:prstGeom prst="rect">
            <a:avLst/>
          </a:prstGeom>
          <a:noFill/>
        </p:spPr>
        <p:txBody>
          <a:bodyPr wrap="square" rtlCol="0">
            <a:spAutoFit/>
          </a:bodyPr>
          <a:lstStyle/>
          <a:p>
            <a:r>
              <a:rPr lang="en-US" dirty="0" smtClean="0"/>
              <a:t>Received : $ 4941.00</a:t>
            </a:r>
          </a:p>
          <a:p>
            <a:r>
              <a:rPr lang="en-US" dirty="0" smtClean="0"/>
              <a:t>Charged :</a:t>
            </a:r>
            <a:endParaRPr lang="en-US" dirty="0"/>
          </a:p>
        </p:txBody>
      </p:sp>
    </p:spTree>
    <p:extLst>
      <p:ext uri="{BB962C8B-B14F-4D97-AF65-F5344CB8AC3E}">
        <p14:creationId xmlns:p14="http://schemas.microsoft.com/office/powerpoint/2010/main" val="39763403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685800"/>
          </a:xfrm>
        </p:spPr>
        <p:txBody>
          <a:bodyPr/>
          <a:lstStyle/>
          <a:p>
            <a:r>
              <a:rPr lang="en-US" dirty="0" smtClean="0"/>
              <a:t>    Where does the E-waste go?</a:t>
            </a:r>
            <a:endParaRPr lang="en-US" dirty="0"/>
          </a:p>
        </p:txBody>
      </p:sp>
      <p:pic>
        <p:nvPicPr>
          <p:cNvPr id="3" name="Content Placeholder 2"/>
          <p:cNvPicPr>
            <a:picLocks noGrp="1" noChangeAspect="1"/>
          </p:cNvPicPr>
          <p:nvPr>
            <p:ph idx="1"/>
          </p:nvPr>
        </p:nvPicPr>
        <p:blipFill>
          <a:blip r:embed="rId3"/>
          <a:stretch>
            <a:fillRect/>
          </a:stretch>
        </p:blipFill>
        <p:spPr>
          <a:xfrm>
            <a:off x="7094336" y="4569847"/>
            <a:ext cx="1440064" cy="1080048"/>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flipH="1">
            <a:off x="622610" y="1143000"/>
            <a:ext cx="7391399" cy="501675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After researching several vendors in the Northwest, Surplus chose to use URT. </a:t>
            </a:r>
            <a:r>
              <a:rPr lang="en-US" sz="2800" dirty="0" smtClean="0">
                <a:latin typeface="Times New Roman" panose="02020603050405020304" pitchFamily="18" charset="0"/>
                <a:cs typeface="Times New Roman" panose="02020603050405020304" pitchFamily="18" charset="0"/>
                <a:hlinkClick r:id="rId4"/>
              </a:rPr>
              <a:t>http</a:t>
            </a:r>
            <a:r>
              <a:rPr lang="en-US" sz="2800" dirty="0">
                <a:latin typeface="Times New Roman" panose="02020603050405020304" pitchFamily="18" charset="0"/>
                <a:cs typeface="Times New Roman" panose="02020603050405020304" pitchFamily="18" charset="0"/>
                <a:hlinkClick r:id="rId4"/>
              </a:rPr>
              <a:t>://urtsolutions.com</a:t>
            </a:r>
            <a:r>
              <a:rPr lang="en-US" sz="2800" dirty="0" smtClean="0">
                <a:latin typeface="Times New Roman" panose="02020603050405020304" pitchFamily="18" charset="0"/>
                <a:cs typeface="Times New Roman" panose="02020603050405020304" pitchFamily="18" charset="0"/>
                <a:hlinkClick r:id="rId4"/>
              </a:rPr>
              <a:t>/</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URT is E-Steward Certified and can verify where the waste is disposed or </a:t>
            </a:r>
            <a:r>
              <a:rPr lang="en-US" sz="2800" dirty="0">
                <a:latin typeface="Times New Roman" panose="02020603050405020304" pitchFamily="18" charset="0"/>
                <a:cs typeface="Times New Roman" panose="02020603050405020304" pitchFamily="18" charset="0"/>
              </a:rPr>
              <a:t>reused</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5"/>
              </a:rPr>
              <a:t>http://e-stewards.org</a:t>
            </a:r>
            <a:r>
              <a:rPr lang="en-US" sz="2800" dirty="0" smtClean="0">
                <a:latin typeface="Times New Roman" panose="02020603050405020304" pitchFamily="18" charset="0"/>
                <a:cs typeface="Times New Roman" panose="02020603050405020304" pitchFamily="18" charset="0"/>
                <a:hlinkClick r:id="rId5"/>
              </a:rPr>
              <a:t>/</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endParaRPr lang="en-US" sz="2000" dirty="0" smtClean="0"/>
          </a:p>
          <a:p>
            <a:endParaRPr lang="en-US" sz="2000" dirty="0" smtClean="0"/>
          </a:p>
          <a:p>
            <a:endParaRPr lang="en-US" sz="2000" dirty="0"/>
          </a:p>
        </p:txBody>
      </p:sp>
      <p:pic>
        <p:nvPicPr>
          <p:cNvPr id="6" name="Picture 5"/>
          <p:cNvPicPr>
            <a:picLocks noChangeAspect="1"/>
          </p:cNvPicPr>
          <p:nvPr/>
        </p:nvPicPr>
        <p:blipFill>
          <a:blip r:embed="rId6">
            <a:duotone>
              <a:schemeClr val="accent5">
                <a:shade val="45000"/>
                <a:satMod val="135000"/>
              </a:schemeClr>
              <a:prstClr val="white"/>
            </a:duotone>
          </a:blip>
          <a:stretch>
            <a:fillRect/>
          </a:stretch>
        </p:blipFill>
        <p:spPr>
          <a:xfrm>
            <a:off x="626327" y="4553120"/>
            <a:ext cx="1600200" cy="1054641"/>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7">
            <a:duotone>
              <a:schemeClr val="bg2">
                <a:shade val="45000"/>
                <a:satMod val="135000"/>
              </a:schemeClr>
              <a:prstClr val="white"/>
            </a:duotone>
          </a:blip>
          <a:stretch>
            <a:fillRect/>
          </a:stretch>
        </p:blipFill>
        <p:spPr>
          <a:xfrm>
            <a:off x="2781125" y="4573071"/>
            <a:ext cx="1606029" cy="1045087"/>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8">
            <a:duotone>
              <a:schemeClr val="bg2">
                <a:shade val="45000"/>
                <a:satMod val="135000"/>
              </a:schemeClr>
              <a:prstClr val="white"/>
            </a:duotone>
          </a:blip>
          <a:stretch>
            <a:fillRect/>
          </a:stretch>
        </p:blipFill>
        <p:spPr>
          <a:xfrm>
            <a:off x="4934318" y="4546193"/>
            <a:ext cx="1600200" cy="108004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94873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URT – Security statement </a:t>
            </a:r>
            <a:endParaRPr lang="en-US" dirty="0"/>
          </a:p>
        </p:txBody>
      </p:sp>
      <p:sp>
        <p:nvSpPr>
          <p:cNvPr id="3" name="Content Placeholder 2"/>
          <p:cNvSpPr>
            <a:spLocks noGrp="1"/>
          </p:cNvSpPr>
          <p:nvPr>
            <p:ph idx="1"/>
          </p:nvPr>
        </p:nvSpPr>
        <p:spPr/>
        <p:txBody>
          <a:bodyPr/>
          <a:lstStyle/>
          <a:p>
            <a:r>
              <a:rPr lang="en-US" dirty="0"/>
              <a:t>Unlike other recyclers who outsource services to third-party vendors, our customers’ materials stay with us—we manage 100 percent of the process from start to finish. Following strict data protocols and adhering to the stringent standards of NIST, we provide customers peace-of-mind knowing their materials will not leave our secure facilities until they’re properly wiped, tested and verified as completely destroyed or refurbished</a:t>
            </a:r>
          </a:p>
        </p:txBody>
      </p:sp>
    </p:spTree>
    <p:extLst>
      <p:ext uri="{BB962C8B-B14F-4D97-AF65-F5344CB8AC3E}">
        <p14:creationId xmlns:p14="http://schemas.microsoft.com/office/powerpoint/2010/main" val="7341916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Market</a:t>
            </a:r>
            <a:endParaRPr lang="en-US" dirty="0"/>
          </a:p>
        </p:txBody>
      </p:sp>
      <p:pic>
        <p:nvPicPr>
          <p:cNvPr id="4" name="Picture 3" descr="DISSESTO | Cattivi Pensier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06845"/>
            <a:ext cx="2514600" cy="2200275"/>
          </a:xfrm>
          <a:prstGeom prst="rect">
            <a:avLst/>
          </a:prstGeom>
        </p:spPr>
      </p:pic>
      <p:sp>
        <p:nvSpPr>
          <p:cNvPr id="3" name="Content Placeholder 2"/>
          <p:cNvSpPr>
            <a:spLocks noGrp="1"/>
          </p:cNvSpPr>
          <p:nvPr>
            <p:ph idx="1"/>
          </p:nvPr>
        </p:nvSpPr>
        <p:spPr>
          <a:xfrm>
            <a:off x="472068" y="2057400"/>
            <a:ext cx="8229600" cy="4343400"/>
          </a:xfrm>
        </p:spPr>
        <p:txBody>
          <a:bodyPr>
            <a:normAutofit lnSpcReduction="10000"/>
          </a:bodyPr>
          <a:lstStyle/>
          <a:p>
            <a:r>
              <a:rPr lang="en-US" dirty="0"/>
              <a:t>Electronic products are rapidly becoming obsolete and are being replaced at a very short life span.</a:t>
            </a:r>
            <a:endParaRPr lang="en-US" dirty="0" smtClean="0"/>
          </a:p>
          <a:p>
            <a:endParaRPr lang="en-US" dirty="0" smtClean="0"/>
          </a:p>
          <a:p>
            <a:r>
              <a:rPr lang="en-US" dirty="0" smtClean="0"/>
              <a:t>About </a:t>
            </a:r>
            <a:r>
              <a:rPr lang="en-US" dirty="0"/>
              <a:t>70% of the heavy metals in the U.S.A. landfills come from electronics, though only 2% of the trash is electronic waste. </a:t>
            </a:r>
            <a:endParaRPr lang="en-US" dirty="0" smtClean="0"/>
          </a:p>
          <a:p>
            <a:endParaRPr lang="en-US" dirty="0"/>
          </a:p>
          <a:p>
            <a:r>
              <a:rPr lang="en-US" dirty="0" smtClean="0"/>
              <a:t>Recyclers face challenges in finding markets for raw materials.  China is no longer accepting many recyclables from other nations.</a:t>
            </a:r>
            <a:endParaRPr lang="en-US" dirty="0"/>
          </a:p>
        </p:txBody>
      </p:sp>
    </p:spTree>
    <p:extLst>
      <p:ext uri="{BB962C8B-B14F-4D97-AF65-F5344CB8AC3E}">
        <p14:creationId xmlns:p14="http://schemas.microsoft.com/office/powerpoint/2010/main" val="300794118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229600" cy="5181600"/>
          </a:xfrm>
        </p:spPr>
        <p:txBody>
          <a:bodyPr/>
          <a:lstStyle/>
          <a:p>
            <a:r>
              <a:rPr lang="en-US" dirty="0" smtClean="0"/>
              <a:t>Recycling decisions start from the time of Purchase.</a:t>
            </a:r>
          </a:p>
          <a:p>
            <a:r>
              <a:rPr lang="en-US" dirty="0" smtClean="0"/>
              <a:t>Surplus and Campus Recycling are committed to the most cost efficient disposition of materials.</a:t>
            </a:r>
          </a:p>
          <a:p>
            <a:r>
              <a:rPr lang="en-US" dirty="0" smtClean="0"/>
              <a:t>Surplus is the last stop for Data Security.</a:t>
            </a:r>
          </a:p>
          <a:p>
            <a:r>
              <a:rPr lang="en-US" dirty="0"/>
              <a:t>	</a:t>
            </a:r>
            <a:r>
              <a:rPr lang="en-US" dirty="0" smtClean="0"/>
              <a:t>Department cleans drive</a:t>
            </a:r>
          </a:p>
          <a:p>
            <a:r>
              <a:rPr lang="en-US" dirty="0"/>
              <a:t>	</a:t>
            </a:r>
            <a:r>
              <a:rPr lang="en-US" dirty="0" smtClean="0"/>
              <a:t>Surplus verifies drive is clean</a:t>
            </a:r>
          </a:p>
          <a:p>
            <a:r>
              <a:rPr lang="en-US" dirty="0"/>
              <a:t>	</a:t>
            </a:r>
            <a:r>
              <a:rPr lang="en-US" dirty="0" smtClean="0"/>
              <a:t>Drive is crushed or resold in a computer</a:t>
            </a:r>
          </a:p>
          <a:p>
            <a:r>
              <a:rPr lang="en-US" dirty="0"/>
              <a:t>	</a:t>
            </a:r>
            <a:r>
              <a:rPr lang="en-US" dirty="0" smtClean="0"/>
              <a:t>URT insures data is secure</a:t>
            </a:r>
          </a:p>
          <a:p>
            <a:r>
              <a:rPr lang="en-US" dirty="0" smtClean="0">
                <a:solidFill>
                  <a:schemeClr val="bg1"/>
                </a:solidFill>
              </a:rPr>
              <a:t>Surplus Website:  </a:t>
            </a:r>
            <a:r>
              <a:rPr lang="en-US" dirty="0" smtClean="0">
                <a:hlinkClick r:id="rId3"/>
              </a:rPr>
              <a:t>http://surplus.oregonstate.edu</a:t>
            </a:r>
            <a:endParaRPr lang="en-US" dirty="0" smtClean="0"/>
          </a:p>
          <a:p>
            <a:endParaRPr lang="en-US" dirty="0"/>
          </a:p>
        </p:txBody>
      </p:sp>
    </p:spTree>
    <p:extLst>
      <p:ext uri="{BB962C8B-B14F-4D97-AF65-F5344CB8AC3E}">
        <p14:creationId xmlns:p14="http://schemas.microsoft.com/office/powerpoint/2010/main" val="33099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port - EPS2013-wiki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172" y="1135380"/>
            <a:ext cx="2726628" cy="2210399"/>
          </a:xfrm>
          <a:prstGeom prst="rect">
            <a:avLst/>
          </a:prstGeom>
        </p:spPr>
      </p:pic>
      <p:sp>
        <p:nvSpPr>
          <p:cNvPr id="2" name="Title 1"/>
          <p:cNvSpPr>
            <a:spLocks noGrp="1"/>
          </p:cNvSpPr>
          <p:nvPr>
            <p:ph type="title"/>
          </p:nvPr>
        </p:nvSpPr>
        <p:spPr/>
        <p:txBody>
          <a:bodyPr/>
          <a:lstStyle/>
          <a:p>
            <a:r>
              <a:rPr lang="en-US" sz="2800" dirty="0"/>
              <a:t>OSU is committed to Sustainability</a:t>
            </a:r>
          </a:p>
        </p:txBody>
      </p:sp>
      <p:sp>
        <p:nvSpPr>
          <p:cNvPr id="3" name="Content Placeholder 2"/>
          <p:cNvSpPr>
            <a:spLocks noGrp="1"/>
          </p:cNvSpPr>
          <p:nvPr>
            <p:ph idx="1"/>
          </p:nvPr>
        </p:nvSpPr>
        <p:spPr>
          <a:xfrm>
            <a:off x="609600" y="1676400"/>
            <a:ext cx="8229600" cy="4343400"/>
          </a:xfrm>
        </p:spPr>
        <p:txBody>
          <a:bodyPr/>
          <a:lstStyle/>
          <a:p>
            <a:pPr marL="0" indent="0">
              <a:buNone/>
            </a:pPr>
            <a:r>
              <a:rPr lang="en-US"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ea typeface="Arial Unicode MS" panose="020B0604020202020204" pitchFamily="34" charset="-128"/>
                <a:cs typeface="Times New Roman" panose="02020603050405020304" pitchFamily="18" charset="0"/>
              </a:rPr>
              <a:t>We </a:t>
            </a:r>
            <a:r>
              <a:rPr lang="en-US" sz="2600" dirty="0">
                <a:latin typeface="Times New Roman" panose="02020603050405020304" pitchFamily="18" charset="0"/>
                <a:ea typeface="Arial Unicode MS" panose="020B0604020202020204" pitchFamily="34" charset="-128"/>
                <a:cs typeface="Times New Roman" panose="02020603050405020304" pitchFamily="18" charset="0"/>
              </a:rPr>
              <a:t>are all </a:t>
            </a:r>
            <a:r>
              <a:rPr lang="en-US" sz="2600" dirty="0" smtClean="0">
                <a:latin typeface="Times New Roman" panose="02020603050405020304" pitchFamily="18" charset="0"/>
                <a:ea typeface="Arial Unicode MS" panose="020B0604020202020204" pitchFamily="34" charset="-128"/>
                <a:cs typeface="Times New Roman" panose="02020603050405020304" pitchFamily="18" charset="0"/>
              </a:rPr>
              <a:t>responsible for doing our part.</a:t>
            </a:r>
            <a:endParaRPr lang="en-US" sz="2600" dirty="0">
              <a:latin typeface="Times New Roman" panose="02020603050405020304" pitchFamily="18" charset="0"/>
              <a:ea typeface="Arial Unicode MS" panose="020B0604020202020204" pitchFamily="34" charset="-128"/>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OSU has attained a Gold rating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STARS,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hlinkClick r:id="rId3"/>
              </a:rPr>
              <a:t>Sustainability Tracking, Assessment &amp; Rating System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1671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a:t>
            </a:r>
            <a:endParaRPr lang="en-US" dirty="0"/>
          </a:p>
        </p:txBody>
      </p:sp>
      <p:sp>
        <p:nvSpPr>
          <p:cNvPr id="3" name="Content Placeholder 2"/>
          <p:cNvSpPr>
            <a:spLocks noGrp="1"/>
          </p:cNvSpPr>
          <p:nvPr>
            <p:ph idx="1"/>
          </p:nvPr>
        </p:nvSpPr>
        <p:spPr>
          <a:xfrm>
            <a:off x="457200" y="990600"/>
            <a:ext cx="8229600" cy="5486400"/>
          </a:xfrm>
        </p:spPr>
        <p:txBody>
          <a:bodyPr>
            <a:normAutofit lnSpcReduction="10000"/>
          </a:bodyPr>
          <a:lstStyle/>
          <a:p>
            <a:r>
              <a:rPr lang="en-US" dirty="0" smtClean="0">
                <a:solidFill>
                  <a:schemeClr val="bg1"/>
                </a:solidFill>
              </a:rPr>
              <a:t>OSU Surplus :  </a:t>
            </a:r>
            <a:r>
              <a:rPr lang="en-US" dirty="0">
                <a:hlinkClick r:id="rId3"/>
              </a:rPr>
              <a:t>http://</a:t>
            </a:r>
            <a:r>
              <a:rPr lang="en-US" dirty="0" smtClean="0">
                <a:hlinkClick r:id="rId3"/>
              </a:rPr>
              <a:t>surplus.oregonstate.edu</a:t>
            </a:r>
            <a:endParaRPr lang="en-US" dirty="0" smtClean="0"/>
          </a:p>
          <a:p>
            <a:r>
              <a:rPr lang="en-US" dirty="0" smtClean="0">
                <a:solidFill>
                  <a:schemeClr val="bg1"/>
                </a:solidFill>
              </a:rPr>
              <a:t>Campus Recycling: </a:t>
            </a:r>
            <a:r>
              <a:rPr lang="en-US" dirty="0" smtClean="0">
                <a:hlinkClick r:id="rId4"/>
              </a:rPr>
              <a:t>http</a:t>
            </a:r>
            <a:r>
              <a:rPr lang="en-US" dirty="0">
                <a:hlinkClick r:id="rId4"/>
              </a:rPr>
              <a:t>://</a:t>
            </a:r>
            <a:r>
              <a:rPr lang="en-US" dirty="0" smtClean="0">
                <a:hlinkClick r:id="rId4"/>
              </a:rPr>
              <a:t>fa.oregonstate.edu/recycling</a:t>
            </a:r>
            <a:endParaRPr lang="en-US" dirty="0" smtClean="0"/>
          </a:p>
          <a:p>
            <a:r>
              <a:rPr lang="en-US" dirty="0">
                <a:solidFill>
                  <a:srgbClr val="F26322"/>
                </a:solidFill>
              </a:rPr>
              <a:t>STARS: </a:t>
            </a:r>
            <a:r>
              <a:rPr lang="en-US" dirty="0">
                <a:hlinkClick r:id="rId5"/>
              </a:rPr>
              <a:t>https://stars.aashe.org</a:t>
            </a:r>
            <a:r>
              <a:rPr lang="en-US" dirty="0" smtClean="0">
                <a:hlinkClick r:id="rId5"/>
              </a:rPr>
              <a:t>/</a:t>
            </a:r>
            <a:endParaRPr lang="en-US" dirty="0" smtClean="0"/>
          </a:p>
          <a:p>
            <a:pPr lvl="1"/>
            <a:r>
              <a:rPr lang="en-US" dirty="0" smtClean="0"/>
              <a:t>Sustainability Tracking Assessment &amp; Rating system</a:t>
            </a:r>
          </a:p>
          <a:p>
            <a:r>
              <a:rPr lang="en-US" dirty="0">
                <a:solidFill>
                  <a:srgbClr val="F26322"/>
                </a:solidFill>
              </a:rPr>
              <a:t>AASHE</a:t>
            </a:r>
            <a:r>
              <a:rPr lang="en-US" dirty="0"/>
              <a:t>: </a:t>
            </a:r>
            <a:r>
              <a:rPr lang="en-US" dirty="0">
                <a:hlinkClick r:id="rId6"/>
              </a:rPr>
              <a:t>http://www.aashe.org</a:t>
            </a:r>
            <a:r>
              <a:rPr lang="en-US" dirty="0" smtClean="0">
                <a:hlinkClick r:id="rId6"/>
              </a:rPr>
              <a:t>/</a:t>
            </a:r>
            <a:endParaRPr lang="en-US" dirty="0" smtClean="0"/>
          </a:p>
          <a:p>
            <a:pPr lvl="1"/>
            <a:r>
              <a:rPr lang="en-US" dirty="0" smtClean="0">
                <a:solidFill>
                  <a:schemeClr val="tx1">
                    <a:lumMod val="40000"/>
                    <a:lumOff val="60000"/>
                  </a:schemeClr>
                </a:solidFill>
              </a:rPr>
              <a:t> </a:t>
            </a:r>
            <a:r>
              <a:rPr lang="en-US" dirty="0">
                <a:solidFill>
                  <a:schemeClr val="tx1">
                    <a:lumMod val="40000"/>
                    <a:lumOff val="60000"/>
                  </a:schemeClr>
                </a:solidFill>
                <a:hlinkClick r:id="rId6"/>
              </a:rPr>
              <a:t>Association for the Advancement of Sustainability in Higher Education</a:t>
            </a:r>
            <a:endParaRPr lang="en-US" dirty="0" smtClean="0">
              <a:solidFill>
                <a:schemeClr val="tx1">
                  <a:lumMod val="40000"/>
                  <a:lumOff val="60000"/>
                </a:schemeClr>
              </a:solidFill>
            </a:endParaRPr>
          </a:p>
          <a:p>
            <a:r>
              <a:rPr lang="en-US" dirty="0" smtClean="0">
                <a:solidFill>
                  <a:srgbClr val="F26322"/>
                </a:solidFill>
              </a:rPr>
              <a:t>CURC</a:t>
            </a:r>
            <a:r>
              <a:rPr lang="en-US" dirty="0">
                <a:solidFill>
                  <a:srgbClr val="F26322"/>
                </a:solidFill>
              </a:rPr>
              <a:t>: </a:t>
            </a:r>
            <a:r>
              <a:rPr lang="en-US" dirty="0">
                <a:hlinkClick r:id="rId7"/>
              </a:rPr>
              <a:t>http://curc3r.org</a:t>
            </a:r>
            <a:r>
              <a:rPr lang="en-US" dirty="0" smtClean="0">
                <a:hlinkClick r:id="rId7"/>
              </a:rPr>
              <a:t>/</a:t>
            </a:r>
            <a:endParaRPr lang="en-US" dirty="0" smtClean="0"/>
          </a:p>
          <a:p>
            <a:pPr lvl="1"/>
            <a:r>
              <a:rPr lang="en-US" dirty="0"/>
              <a:t>College and University Recycling Coalition</a:t>
            </a:r>
            <a:endParaRPr lang="en-US" dirty="0" smtClean="0"/>
          </a:p>
          <a:p>
            <a:r>
              <a:rPr lang="en-US" dirty="0">
                <a:solidFill>
                  <a:srgbClr val="F26322"/>
                </a:solidFill>
              </a:rPr>
              <a:t>AOR: </a:t>
            </a:r>
            <a:r>
              <a:rPr lang="en-US" dirty="0">
                <a:hlinkClick r:id="rId8"/>
              </a:rPr>
              <a:t>http://oregonrecyclers.org</a:t>
            </a:r>
            <a:r>
              <a:rPr lang="en-US" dirty="0" smtClean="0">
                <a:hlinkClick r:id="rId8"/>
              </a:rPr>
              <a:t>/</a:t>
            </a:r>
            <a:endParaRPr lang="en-US" dirty="0" smtClean="0"/>
          </a:p>
          <a:p>
            <a:pPr lvl="1"/>
            <a:r>
              <a:rPr lang="en-US" dirty="0"/>
              <a:t>Association of Oregon Recyclers</a:t>
            </a:r>
            <a:endParaRPr lang="en-US" dirty="0" smtClean="0"/>
          </a:p>
          <a:p>
            <a:r>
              <a:rPr lang="en-US" dirty="0">
                <a:solidFill>
                  <a:srgbClr val="F26322"/>
                </a:solidFill>
              </a:rPr>
              <a:t>Oregon E-Cycles: </a:t>
            </a:r>
            <a:r>
              <a:rPr lang="en-US" dirty="0">
                <a:hlinkClick r:id="rId9"/>
              </a:rPr>
              <a:t>http://</a:t>
            </a:r>
            <a:r>
              <a:rPr lang="en-US" dirty="0" smtClean="0">
                <a:hlinkClick r:id="rId9"/>
              </a:rPr>
              <a:t>www.oregon.gov/deq/ecycles/Pages/default.aspx</a:t>
            </a:r>
            <a:endParaRPr lang="en-US" dirty="0" smtClean="0"/>
          </a:p>
          <a:p>
            <a:r>
              <a:rPr lang="en-US" dirty="0" smtClean="0">
                <a:solidFill>
                  <a:srgbClr val="F26322"/>
                </a:solidFill>
              </a:rPr>
              <a:t>USPA</a:t>
            </a:r>
            <a:r>
              <a:rPr lang="en-US" dirty="0">
                <a:solidFill>
                  <a:srgbClr val="F26322"/>
                </a:solidFill>
              </a:rPr>
              <a:t>: </a:t>
            </a:r>
            <a:r>
              <a:rPr lang="en-US" dirty="0">
                <a:hlinkClick r:id="rId10"/>
              </a:rPr>
              <a:t>https://www.universitysurplus.org</a:t>
            </a:r>
            <a:r>
              <a:rPr lang="en-US" dirty="0" smtClean="0">
                <a:hlinkClick r:id="rId10"/>
              </a:rPr>
              <a:t>/</a:t>
            </a:r>
            <a:endParaRPr lang="en-US" dirty="0" smtClean="0"/>
          </a:p>
          <a:p>
            <a:pPr lvl="1"/>
            <a:r>
              <a:rPr lang="en-US" dirty="0" smtClean="0"/>
              <a:t>University Surplus Property Association</a:t>
            </a:r>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0053429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Questions?</a:t>
            </a:r>
            <a:endParaRPr lang="en-US" sz="26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88711" y="1600200"/>
            <a:ext cx="2670279" cy="2664183"/>
          </a:xfrm>
          <a:prstGeom prst="rect">
            <a:avLst/>
          </a:prstGeom>
        </p:spPr>
      </p:pic>
    </p:spTree>
    <p:extLst>
      <p:ext uri="{BB962C8B-B14F-4D97-AF65-F5344CB8AC3E}">
        <p14:creationId xmlns:p14="http://schemas.microsoft.com/office/powerpoint/2010/main" val="17000734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dirty="0" smtClean="0"/>
              <a:t>Who we Are:</a:t>
            </a:r>
            <a:br>
              <a:rPr lang="en-US" dirty="0" smtClean="0"/>
            </a:br>
            <a:endParaRPr lang="en-US" dirty="0"/>
          </a:p>
        </p:txBody>
      </p:sp>
      <p:sp>
        <p:nvSpPr>
          <p:cNvPr id="5" name="Content Placeholder 4"/>
          <p:cNvSpPr>
            <a:spLocks noGrp="1"/>
          </p:cNvSpPr>
          <p:nvPr>
            <p:ph idx="1"/>
          </p:nvPr>
        </p:nvSpPr>
        <p:spPr>
          <a:xfrm>
            <a:off x="2438400" y="1447800"/>
            <a:ext cx="8229600" cy="4343400"/>
          </a:xfrm>
        </p:spPr>
        <p:txBody>
          <a:bodyPr>
            <a:normAutofit lnSpcReduction="10000"/>
          </a:bodyPr>
          <a:lstStyle/>
          <a:p>
            <a:r>
              <a:rPr lang="en-US" dirty="0" smtClean="0"/>
              <a:t>Rae DeLay: Materials Manager</a:t>
            </a:r>
          </a:p>
          <a:p>
            <a:endParaRPr lang="en-US" dirty="0"/>
          </a:p>
          <a:p>
            <a:r>
              <a:rPr lang="en-US" dirty="0" smtClean="0"/>
              <a:t>Steve Schofield: Warehouse </a:t>
            </a:r>
          </a:p>
          <a:p>
            <a:endParaRPr lang="en-US" dirty="0" smtClean="0"/>
          </a:p>
          <a:p>
            <a:r>
              <a:rPr lang="en-US" dirty="0" smtClean="0"/>
              <a:t>Bil Burton: </a:t>
            </a:r>
            <a:r>
              <a:rPr lang="en-US" dirty="0"/>
              <a:t>Equipment </a:t>
            </a:r>
            <a:r>
              <a:rPr lang="en-US" dirty="0" smtClean="0"/>
              <a:t>Specialist</a:t>
            </a:r>
          </a:p>
          <a:p>
            <a:endParaRPr lang="en-US" dirty="0" smtClean="0"/>
          </a:p>
          <a:p>
            <a:r>
              <a:rPr lang="en-US" dirty="0" smtClean="0"/>
              <a:t>Tom Radel: Online Sales</a:t>
            </a:r>
          </a:p>
          <a:p>
            <a:endParaRPr lang="en-US" dirty="0" smtClean="0"/>
          </a:p>
          <a:p>
            <a:r>
              <a:rPr lang="en-US" dirty="0" smtClean="0"/>
              <a:t>Miranda Cooley: Receiving</a:t>
            </a:r>
          </a:p>
          <a:p>
            <a:endParaRPr lang="en-US" dirty="0"/>
          </a:p>
        </p:txBody>
      </p:sp>
      <p:pic>
        <p:nvPicPr>
          <p:cNvPr id="6" name="Picture 5"/>
          <p:cNvPicPr>
            <a:picLocks noChangeAspect="1"/>
          </p:cNvPicPr>
          <p:nvPr/>
        </p:nvPicPr>
        <p:blipFill>
          <a:blip r:embed="rId2"/>
          <a:stretch>
            <a:fillRect/>
          </a:stretch>
        </p:blipFill>
        <p:spPr>
          <a:xfrm>
            <a:off x="7086600" y="2095500"/>
            <a:ext cx="952500" cy="952500"/>
          </a:xfrm>
          <a:prstGeom prst="rect">
            <a:avLst/>
          </a:prstGeom>
        </p:spPr>
      </p:pic>
      <p:pic>
        <p:nvPicPr>
          <p:cNvPr id="8" name="Picture 7"/>
          <p:cNvPicPr>
            <a:picLocks noChangeAspect="1"/>
          </p:cNvPicPr>
          <p:nvPr/>
        </p:nvPicPr>
        <p:blipFill>
          <a:blip r:embed="rId3"/>
          <a:stretch>
            <a:fillRect/>
          </a:stretch>
        </p:blipFill>
        <p:spPr>
          <a:xfrm>
            <a:off x="7086600" y="4076700"/>
            <a:ext cx="952500" cy="952500"/>
          </a:xfrm>
          <a:prstGeom prst="rect">
            <a:avLst/>
          </a:prstGeom>
        </p:spPr>
      </p:pic>
      <p:pic>
        <p:nvPicPr>
          <p:cNvPr id="9" name="Picture 8"/>
          <p:cNvPicPr>
            <a:picLocks noChangeAspect="1"/>
          </p:cNvPicPr>
          <p:nvPr/>
        </p:nvPicPr>
        <p:blipFill>
          <a:blip r:embed="rId4"/>
          <a:stretch>
            <a:fillRect/>
          </a:stretch>
        </p:blipFill>
        <p:spPr>
          <a:xfrm>
            <a:off x="1352550" y="3146374"/>
            <a:ext cx="952500" cy="952500"/>
          </a:xfrm>
          <a:prstGeom prst="rect">
            <a:avLst/>
          </a:prstGeom>
        </p:spPr>
      </p:pic>
      <p:pic>
        <p:nvPicPr>
          <p:cNvPr id="10" name="Picture 9"/>
          <p:cNvPicPr>
            <a:picLocks noChangeAspect="1"/>
          </p:cNvPicPr>
          <p:nvPr/>
        </p:nvPicPr>
        <p:blipFill>
          <a:blip r:embed="rId5"/>
          <a:stretch>
            <a:fillRect/>
          </a:stretch>
        </p:blipFill>
        <p:spPr>
          <a:xfrm>
            <a:off x="1352550" y="1181100"/>
            <a:ext cx="952500" cy="952500"/>
          </a:xfrm>
          <a:prstGeom prst="rect">
            <a:avLst/>
          </a:prstGeom>
        </p:spPr>
      </p:pic>
      <p:pic>
        <p:nvPicPr>
          <p:cNvPr id="11" name="Picture 10"/>
          <p:cNvPicPr>
            <a:picLocks noChangeAspect="1"/>
          </p:cNvPicPr>
          <p:nvPr/>
        </p:nvPicPr>
        <p:blipFill>
          <a:blip r:embed="rId6"/>
          <a:stretch>
            <a:fillRect/>
          </a:stretch>
        </p:blipFill>
        <p:spPr>
          <a:xfrm>
            <a:off x="1352550" y="5029200"/>
            <a:ext cx="952500" cy="952500"/>
          </a:xfrm>
          <a:prstGeom prst="rect">
            <a:avLst/>
          </a:prstGeom>
        </p:spPr>
      </p:pic>
    </p:spTree>
    <p:extLst>
      <p:ext uri="{BB962C8B-B14F-4D97-AF65-F5344CB8AC3E}">
        <p14:creationId xmlns:p14="http://schemas.microsoft.com/office/powerpoint/2010/main" val="25896561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85779"/>
            <a:ext cx="8229600" cy="685800"/>
          </a:xfrm>
        </p:spPr>
        <p:txBody>
          <a:bodyPr/>
          <a:lstStyle/>
          <a:p>
            <a:r>
              <a:rPr lang="en-US" dirty="0" smtClean="0"/>
              <a:t>Things to consider when buying.</a:t>
            </a:r>
            <a:endParaRPr lang="en-US" dirty="0"/>
          </a:p>
        </p:txBody>
      </p:sp>
      <p:pic>
        <p:nvPicPr>
          <p:cNvPr id="5" name="Content Placeholder 4" descr="I don’t know about you, but for us that’s a big ticket ite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1406" y="468630"/>
            <a:ext cx="812852" cy="971536"/>
          </a:xfrm>
        </p:spPr>
      </p:pic>
      <p:pic>
        <p:nvPicPr>
          <p:cNvPr id="6" name="Picture 5" descr="Excitement of Moving Abroad! - International &lt;strong&gt;Shipping&lt;/strong&gt; Blo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3124200"/>
            <a:ext cx="1200150" cy="920115"/>
          </a:xfrm>
          <a:prstGeom prst="rect">
            <a:avLst/>
          </a:prstGeom>
        </p:spPr>
      </p:pic>
      <p:pic>
        <p:nvPicPr>
          <p:cNvPr id="8" name="Picture 7" descr="Guide to establishing EPS &lt;strong&gt;Recycling&lt;/strong&gt; - Educolog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897279"/>
            <a:ext cx="697829" cy="983304"/>
          </a:xfrm>
          <a:prstGeom prst="rect">
            <a:avLst/>
          </a:prstGeom>
        </p:spPr>
      </p:pic>
      <p:pic>
        <p:nvPicPr>
          <p:cNvPr id="9" name="Picture 8" descr="Guida al Papercraft: Da non buttare assolutament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5321" y="5791200"/>
            <a:ext cx="1345654" cy="605544"/>
          </a:xfrm>
          <a:prstGeom prst="rect">
            <a:avLst/>
          </a:prstGeom>
        </p:spPr>
      </p:pic>
      <p:sp>
        <p:nvSpPr>
          <p:cNvPr id="3" name="TextBox 2"/>
          <p:cNvSpPr txBox="1"/>
          <p:nvPr/>
        </p:nvSpPr>
        <p:spPr>
          <a:xfrm>
            <a:off x="539026" y="1325578"/>
            <a:ext cx="7598562" cy="6001643"/>
          </a:xfrm>
          <a:prstGeom prst="rect">
            <a:avLst/>
          </a:prstGeom>
          <a:noFill/>
        </p:spPr>
        <p:txBody>
          <a:bodyPr wrap="square" rtlCol="0">
            <a:spAutoFit/>
          </a:bodyPr>
          <a:lstStyle/>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How is it packed?</a:t>
            </a:r>
          </a:p>
          <a:p>
            <a:pPr marL="800100" lvl="1" indent="-342900">
              <a:buFont typeface="+mj-lt"/>
              <a:buAutoNum type="alphaLcPeriod"/>
            </a:pPr>
            <a:r>
              <a:rPr lang="en-US" sz="2400" dirty="0" smtClean="0">
                <a:latin typeface="Times New Roman" panose="02020603050405020304" pitchFamily="18" charset="0"/>
                <a:cs typeface="Times New Roman" panose="02020603050405020304" pitchFamily="18" charset="0"/>
              </a:rPr>
              <a:t>Campus Recycling collects from departments over a truck load of Polystyrene a month</a:t>
            </a:r>
          </a:p>
          <a:p>
            <a:pPr marL="800100" lvl="1" indent="-342900">
              <a:buFont typeface="+mj-lt"/>
              <a:buAutoNum type="alphaLcPeriod"/>
            </a:pPr>
            <a:r>
              <a:rPr lang="en-US" sz="2400" dirty="0" smtClean="0">
                <a:latin typeface="Times New Roman" panose="02020603050405020304" pitchFamily="18" charset="0"/>
                <a:cs typeface="Times New Roman" panose="02020603050405020304" pitchFamily="18" charset="0"/>
              </a:rPr>
              <a:t>Recycling has found a vendor (Agilyx) that will process the </a:t>
            </a:r>
            <a:r>
              <a:rPr lang="en-US" sz="2400" dirty="0">
                <a:latin typeface="Times New Roman" panose="02020603050405020304" pitchFamily="18" charset="0"/>
                <a:cs typeface="Times New Roman" panose="02020603050405020304" pitchFamily="18" charset="0"/>
              </a:rPr>
              <a:t>Polystyrene</a:t>
            </a:r>
            <a:r>
              <a:rPr lang="en-US" sz="2400" dirty="0" smtClean="0">
                <a:latin typeface="Times New Roman" panose="02020603050405020304" pitchFamily="18" charset="0"/>
                <a:cs typeface="Times New Roman" panose="02020603050405020304" pitchFamily="18" charset="0"/>
              </a:rPr>
              <a:t>  into raw materials to produce more </a:t>
            </a:r>
            <a:r>
              <a:rPr lang="en-US" sz="2400" dirty="0">
                <a:latin typeface="Times New Roman" panose="02020603050405020304" pitchFamily="18" charset="0"/>
                <a:cs typeface="Times New Roman" panose="02020603050405020304" pitchFamily="18" charset="0"/>
              </a:rPr>
              <a:t>Polystyrene</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hlinkClick r:id="rId7"/>
              </a:rPr>
              <a:t>http</a:t>
            </a:r>
            <a:r>
              <a:rPr lang="en-US" sz="2400" dirty="0">
                <a:latin typeface="Times New Roman" panose="02020603050405020304" pitchFamily="18" charset="0"/>
                <a:cs typeface="Times New Roman" panose="02020603050405020304" pitchFamily="18" charset="0"/>
                <a:hlinkClick r:id="rId7"/>
              </a:rPr>
              <a:t>://www.agilyx.com</a:t>
            </a:r>
            <a:r>
              <a:rPr lang="en-US" sz="2400" dirty="0" smtClean="0">
                <a:latin typeface="Times New Roman" panose="02020603050405020304" pitchFamily="18" charset="0"/>
                <a:cs typeface="Times New Roman" panose="02020603050405020304" pitchFamily="18" charset="0"/>
                <a:hlinkClick r:id="rId7"/>
              </a:rPr>
              <a:t>/</a:t>
            </a:r>
            <a:endParaRPr lang="en-US" sz="2400" dirty="0" smtClean="0">
              <a:latin typeface="Times New Roman" panose="02020603050405020304" pitchFamily="18" charset="0"/>
              <a:cs typeface="Times New Roman" panose="02020603050405020304" pitchFamily="18" charset="0"/>
            </a:endParaRPr>
          </a:p>
          <a:p>
            <a:pPr marL="800100" lvl="1" indent="-342900">
              <a:buFont typeface="+mj-lt"/>
              <a:buAutoNum type="alphaLcPeriod"/>
            </a:pPr>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Request the Computers and Monitors to be packed with cardboard corners.</a:t>
            </a:r>
          </a:p>
          <a:p>
            <a:pPr lvl="1"/>
            <a:endParaRPr lang="en-US" sz="2400" dirty="0">
              <a:latin typeface="Times New Roman" panose="02020603050405020304" pitchFamily="18" charset="0"/>
              <a:cs typeface="Times New Roman" panose="02020603050405020304" pitchFamily="18" charset="0"/>
            </a:endParaRPr>
          </a:p>
          <a:p>
            <a:pPr marL="342900" indent="-342900">
              <a:buAutoNum type="arabicPeriod" startAt="3"/>
            </a:pPr>
            <a:r>
              <a:rPr lang="en-US" sz="2400" dirty="0" smtClean="0">
                <a:latin typeface="Times New Roman" panose="02020603050405020304" pitchFamily="18" charset="0"/>
                <a:cs typeface="Times New Roman" panose="02020603050405020304" pitchFamily="18" charset="0"/>
              </a:rPr>
              <a:t>Request extra recycling containers for large shipments.</a:t>
            </a:r>
          </a:p>
          <a:p>
            <a:pPr marL="800100" lvl="1" indent="-342900">
              <a:buFont typeface="+mj-lt"/>
              <a:buAutoNum type="alphaLcPeriod"/>
            </a:pPr>
            <a:r>
              <a:rPr lang="en-US" sz="2400" dirty="0" smtClean="0">
                <a:latin typeface="Times New Roman" panose="02020603050405020304" pitchFamily="18" charset="0"/>
                <a:cs typeface="Times New Roman" panose="02020603050405020304" pitchFamily="18" charset="0"/>
              </a:rPr>
              <a:t>Cardboard Containers at building are emptied once a week.</a:t>
            </a:r>
          </a:p>
          <a:p>
            <a:pPr lvl="1"/>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6270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Security</a:t>
            </a:r>
            <a:endParaRPr lang="en-US" dirty="0"/>
          </a:p>
        </p:txBody>
      </p:sp>
      <p:pic>
        <p:nvPicPr>
          <p:cNvPr id="5" name="Content Placeholder 4"/>
          <p:cNvPicPr>
            <a:picLocks noGrp="1" noChangeAspect="1"/>
          </p:cNvPicPr>
          <p:nvPr>
            <p:ph idx="1"/>
          </p:nvPr>
        </p:nvPicPr>
        <p:blipFill>
          <a:blip r:embed="rId2"/>
          <a:stretch>
            <a:fillRect/>
          </a:stretch>
        </p:blipFill>
        <p:spPr>
          <a:xfrm>
            <a:off x="457200" y="1561749"/>
            <a:ext cx="8229600" cy="3963102"/>
          </a:xfrm>
          <a:prstGeom prst="rect">
            <a:avLst/>
          </a:prstGeom>
        </p:spPr>
      </p:pic>
      <p:pic>
        <p:nvPicPr>
          <p:cNvPr id="4" name="Picture 3"/>
          <p:cNvPicPr>
            <a:picLocks noChangeAspect="1"/>
          </p:cNvPicPr>
          <p:nvPr/>
        </p:nvPicPr>
        <p:blipFill>
          <a:blip r:embed="rId3"/>
          <a:stretch>
            <a:fillRect/>
          </a:stretch>
        </p:blipFill>
        <p:spPr>
          <a:xfrm>
            <a:off x="4546575" y="3416308"/>
            <a:ext cx="50850" cy="25383"/>
          </a:xfrm>
          <a:prstGeom prst="rect">
            <a:avLst/>
          </a:prstGeom>
        </p:spPr>
      </p:pic>
      <p:pic>
        <p:nvPicPr>
          <p:cNvPr id="3" name="Picture 2" descr="Bettertechpolicies - &lt;strong&gt;data_security&lt;/strong&gt;.gif - Histor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477" y="457200"/>
            <a:ext cx="2145323" cy="1371600"/>
          </a:xfrm>
          <a:prstGeom prst="rect">
            <a:avLst/>
          </a:prstGeom>
        </p:spPr>
      </p:pic>
    </p:spTree>
    <p:extLst>
      <p:ext uri="{BB962C8B-B14F-4D97-AF65-F5344CB8AC3E}">
        <p14:creationId xmlns:p14="http://schemas.microsoft.com/office/powerpoint/2010/main" val="42638977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Purging Data</a:t>
            </a:r>
            <a:endParaRPr lang="en-US" dirty="0"/>
          </a:p>
        </p:txBody>
      </p:sp>
      <p:pic>
        <p:nvPicPr>
          <p:cNvPr id="4" name="Content Placeholder 3"/>
          <p:cNvPicPr>
            <a:picLocks noGrp="1" noChangeAspect="1"/>
          </p:cNvPicPr>
          <p:nvPr>
            <p:ph idx="1"/>
          </p:nvPr>
        </p:nvPicPr>
        <p:blipFill>
          <a:blip r:embed="rId2"/>
          <a:stretch>
            <a:fillRect/>
          </a:stretch>
        </p:blipFill>
        <p:spPr>
          <a:xfrm>
            <a:off x="732506" y="1371600"/>
            <a:ext cx="7678988" cy="4343400"/>
          </a:xfrm>
          <a:prstGeom prst="rect">
            <a:avLst/>
          </a:prstGeom>
        </p:spPr>
      </p:pic>
      <p:pic>
        <p:nvPicPr>
          <p:cNvPr id="3" name="Picture 2" descr="File:No-Symbol.pn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844" y="304800"/>
            <a:ext cx="1371600" cy="1371600"/>
          </a:xfrm>
          <a:prstGeom prst="rect">
            <a:avLst/>
          </a:prstGeom>
        </p:spPr>
      </p:pic>
    </p:spTree>
    <p:extLst>
      <p:ext uri="{BB962C8B-B14F-4D97-AF65-F5344CB8AC3E}">
        <p14:creationId xmlns:p14="http://schemas.microsoft.com/office/powerpoint/2010/main" val="21421147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receives and determines disposition</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t>Questions?</a:t>
            </a:r>
          </a:p>
          <a:p>
            <a:r>
              <a:rPr lang="en-US" dirty="0" smtClean="0"/>
              <a:t>Has </a:t>
            </a:r>
            <a:r>
              <a:rPr lang="en-US" dirty="0"/>
              <a:t>the drive been cleaned of OSU data?</a:t>
            </a:r>
          </a:p>
          <a:p>
            <a:r>
              <a:rPr lang="en-US" dirty="0" smtClean="0"/>
              <a:t>Is the computer resalable?</a:t>
            </a:r>
          </a:p>
          <a:p>
            <a:endParaRPr lang="en-US" dirty="0" smtClean="0"/>
          </a:p>
          <a:p>
            <a:r>
              <a:rPr lang="en-US" dirty="0" smtClean="0"/>
              <a:t>Options:</a:t>
            </a:r>
          </a:p>
          <a:p>
            <a:r>
              <a:rPr lang="en-US" dirty="0" smtClean="0"/>
              <a:t>Resale at OSUsed Store</a:t>
            </a:r>
          </a:p>
          <a:p>
            <a:r>
              <a:rPr lang="en-US" dirty="0" smtClean="0"/>
              <a:t>Resale Online</a:t>
            </a:r>
          </a:p>
          <a:p>
            <a:r>
              <a:rPr lang="en-US" dirty="0" smtClean="0"/>
              <a:t>Donate to local schools/non-profits</a:t>
            </a:r>
          </a:p>
          <a:p>
            <a:r>
              <a:rPr lang="en-US" dirty="0" smtClean="0"/>
              <a:t>E-waste</a:t>
            </a:r>
          </a:p>
          <a:p>
            <a:endParaRPr lang="en-US" dirty="0"/>
          </a:p>
        </p:txBody>
      </p:sp>
      <p:pic>
        <p:nvPicPr>
          <p:cNvPr id="4" name="Picture 3" descr="Corona De Almeida 3 FGTPR02: Paso 1 CMI Problema d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971800"/>
            <a:ext cx="2590800" cy="1943100"/>
          </a:xfrm>
          <a:prstGeom prst="rect">
            <a:avLst/>
          </a:prstGeom>
        </p:spPr>
      </p:pic>
    </p:spTree>
    <p:extLst>
      <p:ext uri="{BB962C8B-B14F-4D97-AF65-F5344CB8AC3E}">
        <p14:creationId xmlns:p14="http://schemas.microsoft.com/office/powerpoint/2010/main" val="26522810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8106"/>
            <a:ext cx="8229600" cy="685800"/>
          </a:xfrm>
        </p:spPr>
        <p:txBody>
          <a:bodyPr/>
          <a:lstStyle/>
          <a:p>
            <a:r>
              <a:rPr lang="en-US" dirty="0" smtClean="0"/>
              <a:t>Resale -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462" y="4191000"/>
            <a:ext cx="3251200" cy="2438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56" y="1371600"/>
            <a:ext cx="4605867" cy="2590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76400"/>
            <a:ext cx="2438400" cy="3251200"/>
          </a:xfrm>
          <a:prstGeom prst="rect">
            <a:avLst/>
          </a:prstGeom>
        </p:spPr>
      </p:pic>
      <p:pic>
        <p:nvPicPr>
          <p:cNvPr id="7" name="Picture 6"/>
          <p:cNvPicPr>
            <a:picLocks noChangeAspect="1"/>
          </p:cNvPicPr>
          <p:nvPr/>
        </p:nvPicPr>
        <p:blipFill>
          <a:blip r:embed="rId5"/>
          <a:stretch>
            <a:fillRect/>
          </a:stretch>
        </p:blipFill>
        <p:spPr>
          <a:xfrm>
            <a:off x="5562600" y="5021716"/>
            <a:ext cx="1164437" cy="627942"/>
          </a:xfrm>
          <a:prstGeom prst="rect">
            <a:avLst/>
          </a:prstGeom>
        </p:spPr>
      </p:pic>
    </p:spTree>
    <p:extLst>
      <p:ext uri="{BB962C8B-B14F-4D97-AF65-F5344CB8AC3E}">
        <p14:creationId xmlns:p14="http://schemas.microsoft.com/office/powerpoint/2010/main" val="19694728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r>
              <a:rPr lang="en-US" dirty="0" smtClean="0"/>
              <a:t>OSUsed Store</a:t>
            </a:r>
            <a:endParaRPr lang="en-US" dirty="0"/>
          </a:p>
        </p:txBody>
      </p:sp>
      <p:sp>
        <p:nvSpPr>
          <p:cNvPr id="4" name="Content Placeholder 3"/>
          <p:cNvSpPr>
            <a:spLocks noGrp="1"/>
          </p:cNvSpPr>
          <p:nvPr>
            <p:ph idx="1"/>
          </p:nvPr>
        </p:nvSpPr>
        <p:spPr/>
        <p:txBody>
          <a:bodyPr>
            <a:normAutofit/>
          </a:bodyPr>
          <a:lstStyle/>
          <a:p>
            <a:r>
              <a:rPr lang="en-US" dirty="0" smtClean="0">
                <a:solidFill>
                  <a:srgbClr val="D85A1A"/>
                </a:solidFill>
              </a:rPr>
              <a:t>OPEN to the Public Tues. 5:30-7:30pm &amp; Fri. 12-3pm</a:t>
            </a:r>
          </a:p>
          <a:p>
            <a:r>
              <a:rPr lang="en-US" dirty="0" smtClean="0"/>
              <a:t>Doubled the sales hours in 2016. </a:t>
            </a:r>
            <a:endParaRPr lang="en-US" dirty="0"/>
          </a:p>
          <a:p>
            <a:endParaRPr lang="en-US" dirty="0" smtClean="0"/>
          </a:p>
          <a:p>
            <a:r>
              <a:rPr lang="en-US" dirty="0" smtClean="0"/>
              <a:t>FY2017 </a:t>
            </a:r>
            <a:r>
              <a:rPr lang="en-US" dirty="0"/>
              <a:t>Sold over </a:t>
            </a:r>
            <a:r>
              <a:rPr lang="en-US" dirty="0" smtClean="0"/>
              <a:t>$10K </a:t>
            </a:r>
            <a:r>
              <a:rPr lang="en-US" dirty="0"/>
              <a:t>in cords, monitors, and misc. items </a:t>
            </a:r>
            <a:r>
              <a:rPr lang="en-US" dirty="0" smtClean="0"/>
              <a:t>from </a:t>
            </a:r>
            <a:r>
              <a:rPr lang="en-US" dirty="0"/>
              <a:t>the computer area</a:t>
            </a:r>
            <a:r>
              <a:rPr lang="en-US" dirty="0" smtClean="0"/>
              <a:t>.</a:t>
            </a:r>
          </a:p>
          <a:p>
            <a:r>
              <a:rPr lang="en-US" dirty="0" smtClean="0"/>
              <a:t>Average 30 Computers/Laptop a month at the OSUsed Store.  </a:t>
            </a:r>
          </a:p>
          <a:p>
            <a:r>
              <a:rPr lang="en-US" i="1" dirty="0" smtClean="0"/>
              <a:t>		iMacs and Laptops are in higher demand.</a:t>
            </a:r>
            <a:endParaRPr lang="en-US" i="1" dirty="0"/>
          </a:p>
          <a:p>
            <a:endParaRPr lang="en-US" dirty="0"/>
          </a:p>
        </p:txBody>
      </p:sp>
      <p:pic>
        <p:nvPicPr>
          <p:cNvPr id="3" name="Picture 2"/>
          <p:cNvPicPr>
            <a:picLocks noChangeAspect="1"/>
          </p:cNvPicPr>
          <p:nvPr/>
        </p:nvPicPr>
        <p:blipFill>
          <a:blip r:embed="rId3"/>
          <a:stretch>
            <a:fillRect/>
          </a:stretch>
        </p:blipFill>
        <p:spPr>
          <a:xfrm>
            <a:off x="685800" y="4876800"/>
            <a:ext cx="1390008" cy="1450974"/>
          </a:xfrm>
          <a:prstGeom prst="rect">
            <a:avLst/>
          </a:prstGeom>
        </p:spPr>
      </p:pic>
    </p:spTree>
    <p:extLst>
      <p:ext uri="{BB962C8B-B14F-4D97-AF65-F5344CB8AC3E}">
        <p14:creationId xmlns:p14="http://schemas.microsoft.com/office/powerpoint/2010/main" val="18849466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Departments/Agencies</a:t>
            </a:r>
            <a:br>
              <a:rPr lang="en-US" dirty="0" smtClean="0"/>
            </a:br>
            <a:endParaRPr lang="en-US" dirty="0"/>
          </a:p>
        </p:txBody>
      </p:sp>
      <p:sp>
        <p:nvSpPr>
          <p:cNvPr id="3" name="Content Placeholder 2"/>
          <p:cNvSpPr>
            <a:spLocks noGrp="1"/>
          </p:cNvSpPr>
          <p:nvPr>
            <p:ph idx="1"/>
          </p:nvPr>
        </p:nvSpPr>
        <p:spPr>
          <a:xfrm>
            <a:off x="457200" y="1752600"/>
            <a:ext cx="8229600" cy="4800600"/>
          </a:xfrm>
        </p:spPr>
        <p:txBody>
          <a:bodyPr>
            <a:normAutofit fontScale="92500" lnSpcReduction="20000"/>
          </a:bodyPr>
          <a:lstStyle/>
          <a:p>
            <a:r>
              <a:rPr lang="en-US" dirty="0" smtClean="0">
                <a:solidFill>
                  <a:srgbClr val="D85A1A"/>
                </a:solidFill>
              </a:rPr>
              <a:t>OPEN For Departments/Agencies Mon-Thurs, 8-4pm.</a:t>
            </a:r>
          </a:p>
          <a:p>
            <a:r>
              <a:rPr lang="en-US" dirty="0" smtClean="0"/>
              <a:t>	Must purchase with an Index.  $20 Delivery fee.</a:t>
            </a:r>
          </a:p>
          <a:p>
            <a:endParaRPr lang="en-US" dirty="0"/>
          </a:p>
          <a:p>
            <a:endParaRPr lang="en-US" dirty="0" smtClean="0"/>
          </a:p>
          <a:p>
            <a:pPr marL="457200" indent="-457200">
              <a:buFont typeface="Wingdings" panose="05000000000000000000" pitchFamily="2" charset="2"/>
              <a:buChar char="ü"/>
            </a:pPr>
            <a:r>
              <a:rPr lang="en-US" dirty="0" smtClean="0"/>
              <a:t>OSU Departments purchase on average of 12 computers a year.</a:t>
            </a:r>
          </a:p>
          <a:p>
            <a:pPr marL="457200" indent="-457200">
              <a:buFont typeface="Wingdings" panose="05000000000000000000" pitchFamily="2" charset="2"/>
              <a:buChar char="ü"/>
            </a:pPr>
            <a:r>
              <a:rPr lang="en-US" dirty="0" smtClean="0"/>
              <a:t>Agencies/Non-Profits purchase or receive a donation of an average of 5 computers a year. </a:t>
            </a:r>
          </a:p>
          <a:p>
            <a:pPr marL="457200" indent="-457200">
              <a:buFont typeface="Wingdings" panose="05000000000000000000" pitchFamily="2" charset="2"/>
              <a:buChar char="ü"/>
            </a:pPr>
            <a:r>
              <a:rPr lang="en-US" dirty="0" smtClean="0"/>
              <a:t>               OSU Donates on </a:t>
            </a:r>
            <a:r>
              <a:rPr lang="en-US" smtClean="0"/>
              <a:t>average of 20 </a:t>
            </a:r>
            <a:r>
              <a:rPr lang="en-US" dirty="0" smtClean="0"/>
              <a:t>computers to local   		schools a year.</a:t>
            </a:r>
          </a:p>
          <a:p>
            <a:endParaRPr lang="en-US" dirty="0" smtClean="0"/>
          </a:p>
          <a:p>
            <a:r>
              <a:rPr lang="en-US" dirty="0" smtClean="0"/>
              <a:t> </a:t>
            </a:r>
            <a:endParaRPr lang="en-US" dirty="0"/>
          </a:p>
        </p:txBody>
      </p:sp>
      <p:pic>
        <p:nvPicPr>
          <p:cNvPr id="5" name="Picture 4" descr="GuidedReadingGroups - Reader's Workshop Stru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724400"/>
            <a:ext cx="931917" cy="1066800"/>
          </a:xfrm>
          <a:prstGeom prst="rect">
            <a:avLst/>
          </a:prstGeom>
        </p:spPr>
      </p:pic>
    </p:spTree>
    <p:extLst>
      <p:ext uri="{BB962C8B-B14F-4D97-AF65-F5344CB8AC3E}">
        <p14:creationId xmlns:p14="http://schemas.microsoft.com/office/powerpoint/2010/main" val="32243871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SU_Template">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3835</TotalTime>
  <Words>615</Words>
  <Application>Microsoft Office PowerPoint</Application>
  <PresentationFormat>On-screen Show (4:3)</PresentationFormat>
  <Paragraphs>130</Paragraphs>
  <Slides>19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Unicode MS</vt:lpstr>
      <vt:lpstr>ＭＳ Ｐゴシック</vt:lpstr>
      <vt:lpstr>Arial</vt:lpstr>
      <vt:lpstr>Calibri</vt:lpstr>
      <vt:lpstr>Cambria</vt:lpstr>
      <vt:lpstr>Palatino</vt:lpstr>
      <vt:lpstr>Tahoma</vt:lpstr>
      <vt:lpstr>Times</vt:lpstr>
      <vt:lpstr>Times New Roman</vt:lpstr>
      <vt:lpstr>Wingdings</vt:lpstr>
      <vt:lpstr>1_OSU_Template</vt:lpstr>
      <vt:lpstr>NW/MET Conference </vt:lpstr>
      <vt:lpstr>Who we Are: </vt:lpstr>
      <vt:lpstr>Things to consider when buying.</vt:lpstr>
      <vt:lpstr>Data Security</vt:lpstr>
      <vt:lpstr>Purging Data</vt:lpstr>
      <vt:lpstr>Surplus receives and determines disposition</vt:lpstr>
      <vt:lpstr>Resale -  </vt:lpstr>
      <vt:lpstr>OSUsed Store</vt:lpstr>
      <vt:lpstr>Departments/Agencies </vt:lpstr>
      <vt:lpstr>Online Sales</vt:lpstr>
      <vt:lpstr>Hard Drive Destruction</vt:lpstr>
      <vt:lpstr>       E-waste- 82,434 lbs in FY2017</vt:lpstr>
      <vt:lpstr>    Where does the E-waste go?</vt:lpstr>
      <vt:lpstr>URT – Security statement </vt:lpstr>
      <vt:lpstr>Recycling Market</vt:lpstr>
      <vt:lpstr>Summary</vt:lpstr>
      <vt:lpstr>OSU is committed to Sustainability</vt:lpstr>
      <vt:lpstr>Resources available:</vt:lpstr>
      <vt:lpstr>Questions?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norrisa</dc:creator>
  <cp:lastModifiedBy>DeLay, Rae</cp:lastModifiedBy>
  <cp:revision>375</cp:revision>
  <cp:lastPrinted>2017-08-25T15:41:14Z</cp:lastPrinted>
  <dcterms:created xsi:type="dcterms:W3CDTF">2017-04-13T04:23:02Z</dcterms:created>
  <dcterms:modified xsi:type="dcterms:W3CDTF">2018-04-18T19:58:58Z</dcterms:modified>
</cp:coreProperties>
</file>