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2" r:id="rId5"/>
    <p:sldId id="277" r:id="rId6"/>
    <p:sldId id="278" r:id="rId7"/>
    <p:sldId id="258" r:id="rId8"/>
    <p:sldId id="259" r:id="rId9"/>
    <p:sldId id="260" r:id="rId10"/>
    <p:sldId id="263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4" r:id="rId21"/>
    <p:sldId id="271" r:id="rId22"/>
    <p:sldId id="272" r:id="rId23"/>
    <p:sldId id="273" r:id="rId24"/>
    <p:sldId id="279" r:id="rId25"/>
    <p:sldId id="280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11/17/2011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n.tv/" TargetMode="External"/><Relationship Id="rId7" Type="http://schemas.openxmlformats.org/officeDocument/2006/relationships/hyperlink" Target="http://www.youtube.com/live" TargetMode="External"/><Relationship Id="rId2" Type="http://schemas.openxmlformats.org/officeDocument/2006/relationships/hyperlink" Target="http://www.freedocas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tream.tv/" TargetMode="External"/><Relationship Id="rId5" Type="http://schemas.openxmlformats.org/officeDocument/2006/relationships/hyperlink" Target="http://www.stickam.com/" TargetMode="External"/><Relationship Id="rId4" Type="http://schemas.openxmlformats.org/officeDocument/2006/relationships/hyperlink" Target="http://www.livestream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robert.clark@ww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93376"/>
            <a:ext cx="5761682" cy="28183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Multi-Camera</a:t>
            </a:r>
            <a:br>
              <a:rPr lang="en-US" dirty="0" smtClean="0"/>
            </a:br>
            <a:r>
              <a:rPr lang="en-US" dirty="0" smtClean="0"/>
              <a:t>Productions</a:t>
            </a:r>
            <a:br>
              <a:rPr lang="en-US" dirty="0" smtClean="0"/>
            </a:br>
            <a:r>
              <a:rPr lang="en-US" dirty="0" smtClean="0"/>
              <a:t>&amp; Streaming</a:t>
            </a:r>
            <a:br>
              <a:rPr lang="en-US" dirty="0" smtClean="0"/>
            </a:br>
            <a:r>
              <a:rPr lang="en-US" dirty="0" smtClean="0"/>
              <a:t>on a Budget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7201" y="4473167"/>
            <a:ext cx="3352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Robert B. Clark</a:t>
            </a:r>
          </a:p>
          <a:p>
            <a:r>
              <a:rPr lang="en-US" dirty="0" smtClean="0"/>
              <a:t>Manager, ATUS Video Services</a:t>
            </a:r>
          </a:p>
          <a:p>
            <a:r>
              <a:rPr lang="en-US" dirty="0" smtClean="0"/>
              <a:t>Western Washington University</a:t>
            </a:r>
            <a:endParaRPr lang="en-US" dirty="0"/>
          </a:p>
        </p:txBody>
      </p:sp>
      <p:pic>
        <p:nvPicPr>
          <p:cNvPr id="5" name="Picture 4" descr="Western_Washington_University_20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85" y="4389764"/>
            <a:ext cx="2161495" cy="10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02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279" y="0"/>
            <a:ext cx="7965108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" y="0"/>
            <a:ext cx="7748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5" y="764314"/>
            <a:ext cx="8294928" cy="5529952"/>
          </a:xfrm>
        </p:spPr>
      </p:pic>
    </p:spTree>
    <p:extLst>
      <p:ext uri="{BB962C8B-B14F-4D97-AF65-F5344CB8AC3E}">
        <p14:creationId xmlns:p14="http://schemas.microsoft.com/office/powerpoint/2010/main" val="346963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7" y="579267"/>
            <a:ext cx="7640330" cy="5730248"/>
          </a:xfrm>
        </p:spPr>
      </p:pic>
    </p:spTree>
    <p:extLst>
      <p:ext uri="{BB962C8B-B14F-4D97-AF65-F5344CB8AC3E}">
        <p14:creationId xmlns:p14="http://schemas.microsoft.com/office/powerpoint/2010/main" val="58748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Needs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Cameras</a:t>
            </a:r>
          </a:p>
          <a:p>
            <a:r>
              <a:rPr lang="en-US" dirty="0" smtClean="0"/>
              <a:t> Switcher</a:t>
            </a:r>
          </a:p>
          <a:p>
            <a:r>
              <a:rPr lang="en-US" dirty="0"/>
              <a:t> </a:t>
            </a:r>
            <a:r>
              <a:rPr lang="en-US" dirty="0" smtClean="0"/>
              <a:t>Monitors</a:t>
            </a:r>
          </a:p>
          <a:p>
            <a:r>
              <a:rPr lang="en-US" dirty="0"/>
              <a:t> </a:t>
            </a:r>
            <a:r>
              <a:rPr lang="en-US" dirty="0" smtClean="0"/>
              <a:t>Recorders</a:t>
            </a:r>
          </a:p>
          <a:p>
            <a:r>
              <a:rPr lang="en-US" dirty="0"/>
              <a:t> </a:t>
            </a:r>
            <a:r>
              <a:rPr lang="en-US" dirty="0" smtClean="0"/>
              <a:t>Audio Mixer</a:t>
            </a:r>
          </a:p>
          <a:p>
            <a:r>
              <a:rPr lang="en-US" dirty="0"/>
              <a:t> </a:t>
            </a:r>
            <a:r>
              <a:rPr lang="en-US" dirty="0" smtClean="0"/>
              <a:t>DVD &amp; Graphics</a:t>
            </a:r>
          </a:p>
          <a:p>
            <a:r>
              <a:rPr lang="en-US" dirty="0"/>
              <a:t> </a:t>
            </a:r>
            <a:r>
              <a:rPr lang="en-US" dirty="0" smtClean="0"/>
              <a:t>Intercom</a:t>
            </a:r>
          </a:p>
          <a:p>
            <a:r>
              <a:rPr lang="en-US" dirty="0"/>
              <a:t> Lots of Cables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80" y="2213237"/>
            <a:ext cx="3743165" cy="34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9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Sturdy, 3-chip models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with manual controls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for iris, focus, </a:t>
            </a:r>
            <a:r>
              <a:rPr lang="en-US" dirty="0" err="1" smtClean="0"/>
              <a:t>awb</a:t>
            </a:r>
            <a:r>
              <a:rPr lang="en-US" dirty="0" smtClean="0"/>
              <a:t>, etc.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such as Canon GL-2 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XL-2 or similar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preferably all the same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model so they match </a:t>
            </a:r>
          </a:p>
        </p:txBody>
      </p:sp>
      <p:pic>
        <p:nvPicPr>
          <p:cNvPr id="6" name="Picture 5" descr="Typical Camera Set-u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86" y="2119258"/>
            <a:ext cx="2702859" cy="36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08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Switcher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Older - four inputs</a:t>
            </a:r>
          </a:p>
          <a:p>
            <a:pPr marL="0" indent="0">
              <a:buNone/>
            </a:pPr>
            <a:r>
              <a:rPr lang="en-US" dirty="0" smtClean="0"/>
              <a:t>     with dual TBCs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and S-video/BNC</a:t>
            </a:r>
          </a:p>
          <a:p>
            <a:r>
              <a:rPr lang="en-US" dirty="0"/>
              <a:t> </a:t>
            </a:r>
            <a:r>
              <a:rPr lang="en-US" dirty="0" smtClean="0"/>
              <a:t>Newer </a:t>
            </a:r>
            <a:r>
              <a:rPr lang="en-US" dirty="0"/>
              <a:t>– </a:t>
            </a:r>
            <a:r>
              <a:rPr lang="en-US" dirty="0" smtClean="0"/>
              <a:t>HD (such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as 1080</a:t>
            </a:r>
            <a:r>
              <a:rPr lang="en-US" dirty="0"/>
              <a:t>/59.94i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1080</a:t>
            </a:r>
            <a:r>
              <a:rPr lang="en-US" dirty="0"/>
              <a:t>/50i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1080</a:t>
            </a:r>
            <a:r>
              <a:rPr lang="en-US" dirty="0"/>
              <a:t>/23.98PsF, 1080/24PsF,720/59.94p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720/50p </a:t>
            </a:r>
            <a:r>
              <a:rPr lang="en-US" dirty="0" smtClean="0"/>
              <a:t>&amp; </a:t>
            </a:r>
            <a:r>
              <a:rPr lang="en-US" b="1" dirty="0" smtClean="0"/>
              <a:t>SD</a:t>
            </a:r>
            <a:r>
              <a:rPr lang="en-US" dirty="0" smtClean="0"/>
              <a:t> </a:t>
            </a:r>
            <a:r>
              <a:rPr lang="en-US" dirty="0"/>
              <a:t>:480/59.94i, 576/</a:t>
            </a:r>
            <a:r>
              <a:rPr lang="en-US" dirty="0" smtClean="0"/>
              <a:t>50i)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7066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63" y="1781267"/>
            <a:ext cx="2864604" cy="286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71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One for each camera</a:t>
            </a:r>
          </a:p>
          <a:p>
            <a:r>
              <a:rPr lang="en-US" dirty="0"/>
              <a:t> </a:t>
            </a:r>
            <a:r>
              <a:rPr lang="en-US" dirty="0" smtClean="0"/>
              <a:t>One for each video input</a:t>
            </a:r>
          </a:p>
          <a:p>
            <a:r>
              <a:rPr lang="en-US" dirty="0"/>
              <a:t> </a:t>
            </a:r>
            <a:r>
              <a:rPr lang="en-US" dirty="0" smtClean="0"/>
              <a:t>One for the recorder</a:t>
            </a:r>
          </a:p>
          <a:p>
            <a:r>
              <a:rPr lang="en-US" dirty="0"/>
              <a:t> </a:t>
            </a:r>
            <a:r>
              <a:rPr lang="en-US" dirty="0" smtClean="0"/>
              <a:t>One for graphics</a:t>
            </a:r>
          </a:p>
          <a:p>
            <a:r>
              <a:rPr lang="en-US" dirty="0"/>
              <a:t> </a:t>
            </a:r>
            <a:r>
              <a:rPr lang="en-US" dirty="0" smtClean="0"/>
              <a:t>The bigger, the better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(but you’ll probably be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limited for space)</a:t>
            </a:r>
          </a:p>
        </p:txBody>
      </p:sp>
      <p:pic>
        <p:nvPicPr>
          <p:cNvPr id="6" name="Picture 5" descr="P00028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28" y="1908004"/>
            <a:ext cx="2804192" cy="373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2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Ideally record 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hard-drive and/or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tape for mastering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and DVD for client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preview/back-up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(Can bump up 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High-</a:t>
            </a:r>
            <a:r>
              <a:rPr lang="en-US" dirty="0" err="1" smtClean="0"/>
              <a:t>Def</a:t>
            </a:r>
            <a:r>
              <a:rPr lang="en-US" dirty="0" smtClean="0"/>
              <a:t> at this point)</a:t>
            </a:r>
            <a:endParaRPr lang="en-US" dirty="0"/>
          </a:p>
        </p:txBody>
      </p:sp>
      <p:pic>
        <p:nvPicPr>
          <p:cNvPr id="4" name="Picture 3" descr="dvtape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61" y="1875968"/>
            <a:ext cx="2221913" cy="1635328"/>
          </a:xfrm>
          <a:prstGeom prst="rect">
            <a:avLst/>
          </a:prstGeom>
        </p:spPr>
      </p:pic>
      <p:pic>
        <p:nvPicPr>
          <p:cNvPr id="6" name="Picture 5" descr="dvd_disc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61" y="3698067"/>
            <a:ext cx="2221913" cy="20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16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Mixer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3632697"/>
            <a:ext cx="6196405" cy="209037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Either </a:t>
            </a:r>
            <a:r>
              <a:rPr lang="en-US" dirty="0" err="1" smtClean="0"/>
              <a:t>mic</a:t>
            </a:r>
            <a:r>
              <a:rPr lang="en-US" dirty="0" smtClean="0"/>
              <a:t> the event yourself or take a feed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from the house board (but you’ll still need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 mixer to control the house feed)</a:t>
            </a:r>
            <a:endParaRPr lang="en-US" dirty="0"/>
          </a:p>
        </p:txBody>
      </p:sp>
      <p:pic>
        <p:nvPicPr>
          <p:cNvPr id="4" name="Picture 3" descr="tech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61" y="1989195"/>
            <a:ext cx="4827619" cy="23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21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DVD Playback &amp;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DVD Playback for</a:t>
            </a:r>
          </a:p>
          <a:p>
            <a:pPr marL="0" indent="0">
              <a:buNone/>
            </a:pPr>
            <a:r>
              <a:rPr lang="en-US" dirty="0" smtClean="0"/>
              <a:t>     show open/close,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commercial spots,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b-roll, etc.</a:t>
            </a:r>
          </a:p>
          <a:p>
            <a:r>
              <a:rPr lang="en-US" dirty="0"/>
              <a:t> </a:t>
            </a:r>
            <a:r>
              <a:rPr lang="en-US" dirty="0" smtClean="0"/>
              <a:t>Graphics could be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Power Point slides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sent through 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scan converter</a:t>
            </a:r>
            <a:endParaRPr lang="en-US" dirty="0"/>
          </a:p>
        </p:txBody>
      </p:sp>
      <p:pic>
        <p:nvPicPr>
          <p:cNvPr id="4" name="Picture 3" descr="canon 1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74" y="2763617"/>
            <a:ext cx="3240171" cy="216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3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multi-camera productions (sports, ceremonies, arts, etc.)</a:t>
            </a:r>
          </a:p>
          <a:p>
            <a:r>
              <a:rPr lang="en-US" dirty="0" smtClean="0"/>
              <a:t>General equipment needs for multi-cam productions</a:t>
            </a:r>
          </a:p>
          <a:p>
            <a:r>
              <a:rPr lang="en-US" dirty="0" smtClean="0"/>
              <a:t>Types of streaming (audio only, audio/video, &amp; audio/video/data)</a:t>
            </a:r>
          </a:p>
          <a:p>
            <a:r>
              <a:rPr lang="en-US" dirty="0" smtClean="0"/>
              <a:t>General equipment needs for streaming</a:t>
            </a:r>
          </a:p>
          <a:p>
            <a:r>
              <a:rPr lang="en-US" dirty="0" smtClean="0"/>
              <a:t>Questions and war stories from the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09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Wired or wireless</a:t>
            </a:r>
          </a:p>
          <a:p>
            <a:r>
              <a:rPr lang="en-US" dirty="0"/>
              <a:t> </a:t>
            </a:r>
            <a:r>
              <a:rPr lang="en-US" dirty="0" smtClean="0"/>
              <a:t>One set for each</a:t>
            </a:r>
          </a:p>
          <a:p>
            <a:pPr marL="0" indent="0">
              <a:buNone/>
            </a:pPr>
            <a:r>
              <a:rPr lang="en-US" dirty="0" smtClean="0"/>
              <a:t>     camera operator,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director, etc.</a:t>
            </a:r>
          </a:p>
          <a:p>
            <a:r>
              <a:rPr lang="en-US" dirty="0"/>
              <a:t> </a:t>
            </a:r>
            <a:r>
              <a:rPr lang="en-US" dirty="0" smtClean="0"/>
              <a:t>Preferably with </a:t>
            </a:r>
            <a:r>
              <a:rPr lang="en-US" dirty="0" err="1" smtClean="0"/>
              <a:t>mic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kill switches for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limiting random</a:t>
            </a:r>
          </a:p>
          <a:p>
            <a:pPr marL="0" indent="0">
              <a:buNone/>
            </a:pPr>
            <a:r>
              <a:rPr lang="en-US" dirty="0" smtClean="0"/>
              <a:t>     background noise</a:t>
            </a:r>
            <a:endParaRPr lang="en-US" dirty="0"/>
          </a:p>
        </p:txBody>
      </p:sp>
      <p:pic>
        <p:nvPicPr>
          <p:cNvPr id="4" name="Picture 3" descr="IMG_05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99" y="2782889"/>
            <a:ext cx="3344754" cy="222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63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Cables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Choose the sturdiest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you can afford</a:t>
            </a:r>
          </a:p>
          <a:p>
            <a:r>
              <a:rPr lang="en-US" dirty="0"/>
              <a:t> </a:t>
            </a:r>
            <a:r>
              <a:rPr lang="en-US" dirty="0" smtClean="0"/>
              <a:t>Label them well at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both ends</a:t>
            </a:r>
          </a:p>
          <a:p>
            <a:r>
              <a:rPr lang="en-US" dirty="0"/>
              <a:t> </a:t>
            </a:r>
            <a:r>
              <a:rPr lang="en-US" dirty="0" smtClean="0"/>
              <a:t>Draw up a flow chart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of their location 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purpose</a:t>
            </a:r>
          </a:p>
          <a:p>
            <a:r>
              <a:rPr lang="en-US" dirty="0"/>
              <a:t> </a:t>
            </a:r>
            <a:r>
              <a:rPr lang="en-US" dirty="0" smtClean="0"/>
              <a:t>Bring extras</a:t>
            </a:r>
            <a:endParaRPr lang="en-US" dirty="0"/>
          </a:p>
        </p:txBody>
      </p:sp>
      <p:pic>
        <p:nvPicPr>
          <p:cNvPr id="4" name="Picture 3" descr="tech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616" y="2642810"/>
            <a:ext cx="3100400" cy="23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98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Audio only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(such as </a:t>
            </a:r>
            <a:r>
              <a:rPr lang="en-US" dirty="0" err="1" smtClean="0"/>
              <a:t>Barix</a:t>
            </a:r>
            <a:r>
              <a:rPr lang="en-US" dirty="0" smtClean="0"/>
              <a:t> </a:t>
            </a:r>
            <a:r>
              <a:rPr lang="en-US" dirty="0" err="1" smtClean="0"/>
              <a:t>Instreamer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Video and audio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(such as </a:t>
            </a:r>
            <a:r>
              <a:rPr lang="en-US" dirty="0" err="1" smtClean="0"/>
              <a:t>Ustream</a:t>
            </a:r>
            <a:r>
              <a:rPr lang="en-US" dirty="0" smtClean="0"/>
              <a:t>, </a:t>
            </a:r>
            <a:r>
              <a:rPr lang="en-US" dirty="0" err="1" smtClean="0"/>
              <a:t>Kyte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Justin.tv</a:t>
            </a:r>
            <a:r>
              <a:rPr lang="en-US" dirty="0" smtClean="0"/>
              <a:t> etc.)</a:t>
            </a:r>
          </a:p>
          <a:p>
            <a:r>
              <a:rPr lang="en-US" dirty="0"/>
              <a:t> </a:t>
            </a:r>
            <a:r>
              <a:rPr lang="en-US" dirty="0" smtClean="0"/>
              <a:t>Video, audio, and data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(such as </a:t>
            </a:r>
            <a:r>
              <a:rPr lang="en-US" dirty="0" err="1" smtClean="0"/>
              <a:t>Elluminate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faculty 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04" y="2241253"/>
            <a:ext cx="1832295" cy="274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28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0" y="574680"/>
            <a:ext cx="7675107" cy="5758885"/>
          </a:xfrm>
        </p:spPr>
      </p:pic>
      <p:sp>
        <p:nvSpPr>
          <p:cNvPr id="5" name="TextBox 4"/>
          <p:cNvSpPr txBox="1"/>
          <p:nvPr/>
        </p:nvSpPr>
        <p:spPr>
          <a:xfrm>
            <a:off x="4110385" y="5339867"/>
            <a:ext cx="4305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Justin.tv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94536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Ustream</a:t>
            </a:r>
            <a:r>
              <a:rPr lang="en-US" dirty="0" smtClean="0"/>
              <a:t> Interface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13" y="2247548"/>
            <a:ext cx="6564573" cy="35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4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http://www.freedocast.com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pl-PL" dirty="0" smtClean="0">
                <a:hlinkClick r:id="rId3"/>
              </a:rPr>
              <a:t> http</a:t>
            </a:r>
            <a:r>
              <a:rPr lang="pl-PL" dirty="0">
                <a:hlinkClick r:id="rId3"/>
              </a:rPr>
              <a:t>://www.justin.tv</a:t>
            </a:r>
            <a:r>
              <a:rPr lang="pl-PL" dirty="0" smtClean="0">
                <a:hlinkClick r:id="rId3"/>
              </a:rPr>
              <a:t>/</a:t>
            </a:r>
            <a:r>
              <a:rPr lang="pl-PL" dirty="0" smtClean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pl-PL" dirty="0">
                <a:hlinkClick r:id="rId4"/>
              </a:rPr>
              <a:t>http://www.livestream.com</a:t>
            </a:r>
            <a:r>
              <a:rPr lang="pl-PL" dirty="0" smtClean="0">
                <a:hlinkClick r:id="rId4"/>
              </a:rPr>
              <a:t>/</a:t>
            </a:r>
            <a:r>
              <a:rPr lang="pl-PL" dirty="0" smtClean="0"/>
              <a:t> </a:t>
            </a:r>
          </a:p>
          <a:p>
            <a:r>
              <a:rPr lang="pl-PL" dirty="0" smtClean="0">
                <a:hlinkClick r:id="rId5"/>
              </a:rPr>
              <a:t> http</a:t>
            </a:r>
            <a:r>
              <a:rPr lang="pl-PL" dirty="0">
                <a:hlinkClick r:id="rId5"/>
              </a:rPr>
              <a:t>://www.stickam.com</a:t>
            </a:r>
            <a:r>
              <a:rPr lang="pl-PL" dirty="0" smtClean="0">
                <a:hlinkClick r:id="rId5"/>
              </a:rPr>
              <a:t>/</a:t>
            </a:r>
            <a:r>
              <a:rPr lang="pl-PL" dirty="0" smtClean="0"/>
              <a:t> </a:t>
            </a:r>
          </a:p>
          <a:p>
            <a:r>
              <a:rPr lang="pl-PL" dirty="0"/>
              <a:t> </a:t>
            </a:r>
            <a:r>
              <a:rPr lang="pl-PL" dirty="0">
                <a:hlinkClick r:id="rId6"/>
              </a:rPr>
              <a:t>http://www.ustream.tv</a:t>
            </a:r>
            <a:r>
              <a:rPr lang="pl-PL" dirty="0" smtClean="0">
                <a:hlinkClick r:id="rId6"/>
              </a:rPr>
              <a:t>/</a:t>
            </a:r>
            <a:r>
              <a:rPr lang="pl-PL" dirty="0" smtClean="0"/>
              <a:t> </a:t>
            </a:r>
          </a:p>
          <a:p>
            <a:r>
              <a:rPr lang="pl-PL" dirty="0"/>
              <a:t> </a:t>
            </a:r>
            <a:r>
              <a:rPr lang="pl-PL" dirty="0">
                <a:hlinkClick r:id="rId7"/>
              </a:rPr>
              <a:t>http://www.youtube.com/</a:t>
            </a:r>
            <a:r>
              <a:rPr lang="pl-PL" dirty="0" smtClean="0">
                <a:hlinkClick r:id="rId7"/>
              </a:rPr>
              <a:t>live</a:t>
            </a:r>
            <a:r>
              <a:rPr lang="pl-PL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a</a:t>
            </a:r>
            <a:r>
              <a:rPr lang="pl-PL" dirty="0" err="1" smtClean="0"/>
              <a:t>nd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65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Free services often have ads</a:t>
            </a:r>
          </a:p>
          <a:p>
            <a:r>
              <a:rPr lang="en-US" dirty="0" smtClean="0"/>
              <a:t> Paid services often charge by the viewer</a:t>
            </a:r>
          </a:p>
          <a:p>
            <a:r>
              <a:rPr lang="en-US" dirty="0"/>
              <a:t> </a:t>
            </a:r>
            <a:r>
              <a:rPr lang="en-US" dirty="0" smtClean="0"/>
              <a:t>Random chatters including spammers</a:t>
            </a:r>
          </a:p>
          <a:p>
            <a:r>
              <a:rPr lang="en-US" dirty="0"/>
              <a:t> </a:t>
            </a:r>
            <a:r>
              <a:rPr lang="en-US" dirty="0" smtClean="0"/>
              <a:t>Bandwidth from the production site</a:t>
            </a:r>
          </a:p>
          <a:p>
            <a:r>
              <a:rPr lang="en-US" dirty="0"/>
              <a:t> </a:t>
            </a:r>
            <a:r>
              <a:rPr lang="en-US" dirty="0" smtClean="0"/>
              <a:t>Quality of your stream to the viewer</a:t>
            </a:r>
          </a:p>
          <a:p>
            <a:r>
              <a:rPr lang="en-US" dirty="0"/>
              <a:t> </a:t>
            </a:r>
            <a:r>
              <a:rPr lang="en-US" dirty="0" smtClean="0"/>
              <a:t>Branding your page within a third party’s site</a:t>
            </a:r>
          </a:p>
          <a:p>
            <a:r>
              <a:rPr lang="en-US" dirty="0"/>
              <a:t> </a:t>
            </a:r>
            <a:r>
              <a:rPr lang="en-US" dirty="0" smtClean="0"/>
              <a:t>Archiving the finished product</a:t>
            </a:r>
          </a:p>
          <a:p>
            <a:r>
              <a:rPr lang="en-US" dirty="0"/>
              <a:t> </a:t>
            </a:r>
            <a:r>
              <a:rPr lang="en-US" dirty="0" smtClean="0"/>
              <a:t>Monitoring an additional production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4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174334"/>
            <a:ext cx="6196405" cy="195963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Robert B. Clark</a:t>
            </a:r>
          </a:p>
          <a:p>
            <a:pPr marL="0" indent="0" algn="ctr">
              <a:buNone/>
            </a:pPr>
            <a:r>
              <a:rPr lang="en-US" dirty="0" smtClean="0"/>
              <a:t>Manager, ATUS Video Services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r</a:t>
            </a:r>
            <a:r>
              <a:rPr lang="en-US" dirty="0" smtClean="0">
                <a:hlinkClick r:id="rId2"/>
              </a:rPr>
              <a:t>obert.clark@wwu.edu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(360) 650-6193</a:t>
            </a:r>
            <a:endParaRPr lang="en-US" dirty="0"/>
          </a:p>
        </p:txBody>
      </p:sp>
      <p:pic>
        <p:nvPicPr>
          <p:cNvPr id="4" name="Picture 3" descr="IMG_99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10" y="1872541"/>
            <a:ext cx="3069058" cy="2301793"/>
          </a:xfrm>
          <a:prstGeom prst="rect">
            <a:avLst/>
          </a:prstGeom>
        </p:spPr>
      </p:pic>
      <p:pic>
        <p:nvPicPr>
          <p:cNvPr id="5" name="Picture 4" descr="MF2_02Z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872540"/>
            <a:ext cx="2903269" cy="230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6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Western Washington University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20299"/>
            <a:ext cx="6196013" cy="3601652"/>
          </a:xfrm>
        </p:spPr>
      </p:pic>
    </p:spTree>
    <p:extLst>
      <p:ext uri="{BB962C8B-B14F-4D97-AF65-F5344CB8AC3E}">
        <p14:creationId xmlns:p14="http://schemas.microsoft.com/office/powerpoint/2010/main" val="120088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ATUS Video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One Staff </a:t>
            </a:r>
            <a:r>
              <a:rPr lang="en-US" dirty="0"/>
              <a:t>P</a:t>
            </a:r>
            <a:r>
              <a:rPr lang="en-US" dirty="0" smtClean="0"/>
              <a:t>erson (me)</a:t>
            </a:r>
          </a:p>
          <a:p>
            <a:r>
              <a:rPr lang="en-US" dirty="0"/>
              <a:t> </a:t>
            </a:r>
            <a:r>
              <a:rPr lang="en-US" dirty="0" smtClean="0"/>
              <a:t>7 Student Workers</a:t>
            </a:r>
          </a:p>
          <a:p>
            <a:r>
              <a:rPr lang="en-US" dirty="0"/>
              <a:t> </a:t>
            </a:r>
            <a:r>
              <a:rPr lang="en-US" smtClean="0"/>
              <a:t>15,000 Students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500 Full-time Faculty</a:t>
            </a:r>
          </a:p>
          <a:p>
            <a:r>
              <a:rPr lang="en-US" dirty="0"/>
              <a:t> </a:t>
            </a:r>
            <a:r>
              <a:rPr lang="en-US" dirty="0" smtClean="0"/>
              <a:t>1,200 Staff</a:t>
            </a:r>
          </a:p>
          <a:p>
            <a:r>
              <a:rPr lang="en-US" dirty="0"/>
              <a:t> </a:t>
            </a:r>
            <a:r>
              <a:rPr lang="en-US" dirty="0" smtClean="0"/>
              <a:t>25 productions/month</a:t>
            </a:r>
          </a:p>
          <a:p>
            <a:r>
              <a:rPr lang="en-US" dirty="0"/>
              <a:t> </a:t>
            </a:r>
            <a:r>
              <a:rPr lang="en-US" dirty="0" smtClean="0"/>
              <a:t>Plus duplication, video conferencing, editing,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training, lecture capture, streaming, etc.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08" y="1829895"/>
            <a:ext cx="2036064" cy="27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1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Multi-Camera (then)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3415053"/>
            <a:ext cx="6196405" cy="2390113"/>
          </a:xfrm>
        </p:spPr>
        <p:txBody>
          <a:bodyPr/>
          <a:lstStyle/>
          <a:p>
            <a:r>
              <a:rPr lang="en-US" dirty="0" smtClean="0"/>
              <a:t> Big, bulky, expensive</a:t>
            </a:r>
          </a:p>
          <a:p>
            <a:r>
              <a:rPr lang="en-US" dirty="0"/>
              <a:t> </a:t>
            </a:r>
            <a:r>
              <a:rPr lang="en-US" dirty="0" smtClean="0"/>
              <a:t>Often housed in a truck</a:t>
            </a:r>
          </a:p>
          <a:p>
            <a:r>
              <a:rPr lang="en-US" dirty="0"/>
              <a:t> </a:t>
            </a:r>
            <a:r>
              <a:rPr lang="en-US" dirty="0" smtClean="0"/>
              <a:t>Required engineer(s)</a:t>
            </a:r>
          </a:p>
          <a:p>
            <a:r>
              <a:rPr lang="en-US" dirty="0"/>
              <a:t> </a:t>
            </a:r>
            <a:r>
              <a:rPr lang="en-US" dirty="0" smtClean="0"/>
              <a:t>Required lengthy set-up</a:t>
            </a:r>
          </a:p>
          <a:p>
            <a:r>
              <a:rPr lang="en-US" dirty="0"/>
              <a:t> </a:t>
            </a:r>
            <a:r>
              <a:rPr lang="en-US" dirty="0" smtClean="0"/>
              <a:t>Did I mention “expensive?”</a:t>
            </a:r>
            <a:endParaRPr lang="en-US" dirty="0"/>
          </a:p>
        </p:txBody>
      </p:sp>
      <p:pic>
        <p:nvPicPr>
          <p:cNvPr id="4" name="Picture 3" descr="MF2_02Z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13" y="1872540"/>
            <a:ext cx="2903269" cy="230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Multi-Camera (now)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Smaller, easier to use</a:t>
            </a:r>
          </a:p>
          <a:p>
            <a:r>
              <a:rPr lang="en-US" dirty="0"/>
              <a:t> </a:t>
            </a:r>
            <a:r>
              <a:rPr lang="en-US" dirty="0" smtClean="0"/>
              <a:t>Less expensive</a:t>
            </a:r>
          </a:p>
          <a:p>
            <a:r>
              <a:rPr lang="en-US" dirty="0"/>
              <a:t> </a:t>
            </a:r>
            <a:r>
              <a:rPr lang="en-US" dirty="0" smtClean="0"/>
              <a:t>More mobile</a:t>
            </a:r>
          </a:p>
          <a:p>
            <a:r>
              <a:rPr lang="en-US" dirty="0" smtClean="0"/>
              <a:t> Easier to set-up</a:t>
            </a:r>
          </a:p>
          <a:p>
            <a:r>
              <a:rPr lang="en-US" dirty="0"/>
              <a:t> </a:t>
            </a:r>
            <a:r>
              <a:rPr lang="en-US" dirty="0" smtClean="0"/>
              <a:t>Capable of HD video</a:t>
            </a:r>
          </a:p>
          <a:p>
            <a:r>
              <a:rPr lang="en-US" dirty="0"/>
              <a:t> </a:t>
            </a:r>
            <a:r>
              <a:rPr lang="en-US" dirty="0" smtClean="0"/>
              <a:t>Doesn’t necessarily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require an engineer</a:t>
            </a:r>
          </a:p>
          <a:p>
            <a:pPr marL="0" indent="0">
              <a:buNone/>
            </a:pPr>
            <a:r>
              <a:rPr lang="en-US" dirty="0" smtClean="0"/>
              <a:t>     (Can be used by student workers)</a:t>
            </a:r>
          </a:p>
        </p:txBody>
      </p:sp>
      <p:pic>
        <p:nvPicPr>
          <p:cNvPr id="4" name="Picture 3" descr="IMG_99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10" y="1872541"/>
            <a:ext cx="3069058" cy="230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2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" y="71024"/>
            <a:ext cx="9007876" cy="6755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306" y="5350990"/>
            <a:ext cx="3959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Sports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7107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306" y="5350990"/>
            <a:ext cx="6116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Ceremonies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91565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306" y="5350990"/>
            <a:ext cx="6116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Events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04491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639</Words>
  <Application>Microsoft Office PowerPoint</Application>
  <PresentationFormat>On-screen Show (4:3)</PresentationFormat>
  <Paragraphs>145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Pushpin</vt:lpstr>
      <vt:lpstr>Multi-Camera Productions &amp; Streaming on a Budget</vt:lpstr>
      <vt:lpstr>Overview</vt:lpstr>
      <vt:lpstr>Western Washington University</vt:lpstr>
      <vt:lpstr>ATUS Video Services</vt:lpstr>
      <vt:lpstr>Multi-Camera (then)</vt:lpstr>
      <vt:lpstr>Multi-Camera (now)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Needs</vt:lpstr>
      <vt:lpstr>Cameras</vt:lpstr>
      <vt:lpstr>Video Switcher</vt:lpstr>
      <vt:lpstr>Monitors</vt:lpstr>
      <vt:lpstr>Recorders</vt:lpstr>
      <vt:lpstr>Audio Mixer</vt:lpstr>
      <vt:lpstr>DVD Playback &amp; Graphics</vt:lpstr>
      <vt:lpstr>Intercom System</vt:lpstr>
      <vt:lpstr>Lots of Cables</vt:lpstr>
      <vt:lpstr>Streaming</vt:lpstr>
      <vt:lpstr>PowerPoint Presentation</vt:lpstr>
      <vt:lpstr>Ustream Interface</vt:lpstr>
      <vt:lpstr>Various Providers</vt:lpstr>
      <vt:lpstr>Streaming Challenges</vt:lpstr>
      <vt:lpstr>Questions?</vt:lpstr>
    </vt:vector>
  </TitlesOfParts>
  <Company>Western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Multi-Camera Productions &amp; Streaming on a Budget</dc:title>
  <dc:creator>Robert Clark</dc:creator>
  <cp:lastModifiedBy>Melany Budiman</cp:lastModifiedBy>
  <cp:revision>29</cp:revision>
  <dcterms:created xsi:type="dcterms:W3CDTF">2011-04-08T19:55:52Z</dcterms:created>
  <dcterms:modified xsi:type="dcterms:W3CDTF">2011-11-17T18:22:46Z</dcterms:modified>
</cp:coreProperties>
</file>