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8" r:id="rId2"/>
    <p:sldId id="256" r:id="rId3"/>
    <p:sldId id="259" r:id="rId4"/>
    <p:sldId id="262" r:id="rId5"/>
    <p:sldId id="263" r:id="rId6"/>
    <p:sldId id="264" r:id="rId7"/>
    <p:sldId id="267"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EE5"/>
    <a:srgbClr val="B0E3FF"/>
    <a:srgbClr val="F2CA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61233"/>
  </p:normalViewPr>
  <p:slideViewPr>
    <p:cSldViewPr snapToGrid="0">
      <p:cViewPr varScale="1">
        <p:scale>
          <a:sx n="75" d="100"/>
          <a:sy n="75" d="100"/>
        </p:scale>
        <p:origin x="22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3DF5F-6C0C-B84A-BCBC-800C2870BA13}" type="datetimeFigureOut">
              <a:rPr lang="en-US" smtClean="0"/>
              <a:t>4/28/25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CCD64-857A-8F47-9D13-7E88B9E6B9D8}" type="slidenum">
              <a:rPr lang="en-US" smtClean="0"/>
              <a:t>‹#›</a:t>
            </a:fld>
            <a:endParaRPr lang="en-US"/>
          </a:p>
        </p:txBody>
      </p:sp>
    </p:spTree>
    <p:extLst>
      <p:ext uri="{BB962C8B-B14F-4D97-AF65-F5344CB8AC3E}">
        <p14:creationId xmlns:p14="http://schemas.microsoft.com/office/powerpoint/2010/main" val="423298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Lato" panose="020F0502020204030204" pitchFamily="34" charset="0"/>
              </a:rPr>
              <a:t>In 2020, CAST began their most recent effort to update the UDL Guidelines with the goal of addressing barriers tied to bias and systems of exclusion.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Lato" panose="020F0502020204030203" pitchFamily="34" charset="0"/>
              </a:rPr>
              <a:t>This </a:t>
            </a:r>
            <a:r>
              <a:rPr lang="en-US" sz="1200" b="0" i="0" u="none" strike="noStrike">
                <a:solidFill>
                  <a:srgbClr val="000000"/>
                </a:solidFill>
                <a:effectLst/>
                <a:latin typeface="Lato" panose="020F0502020204030203" pitchFamily="34" charset="0"/>
              </a:rPr>
              <a:t>effort included a </a:t>
            </a:r>
            <a:r>
              <a:rPr lang="en-US" sz="1200" b="0" i="0" u="none" strike="noStrike" dirty="0">
                <a:solidFill>
                  <a:srgbClr val="000000"/>
                </a:solidFill>
                <a:effectLst/>
                <a:latin typeface="Lato" panose="020F0502020204030203" pitchFamily="34" charset="0"/>
              </a:rPr>
              <a:t>process of reviewing, updating, and expanding the research base used to support the framework.</a:t>
            </a:r>
            <a:endParaRPr lang="en-US" b="0" dirty="0">
              <a:effectLst/>
            </a:endParaRPr>
          </a:p>
        </p:txBody>
      </p:sp>
      <p:sp>
        <p:nvSpPr>
          <p:cNvPr id="4" name="Slide Number Placeholder 3"/>
          <p:cNvSpPr>
            <a:spLocks noGrp="1"/>
          </p:cNvSpPr>
          <p:nvPr>
            <p:ph type="sldNum" sz="quarter" idx="5"/>
          </p:nvPr>
        </p:nvSpPr>
        <p:spPr/>
        <p:txBody>
          <a:bodyPr/>
          <a:lstStyle/>
          <a:p>
            <a:fld id="{3F6CCD64-857A-8F47-9D13-7E88B9E6B9D8}" type="slidenum">
              <a:rPr lang="en-US" smtClean="0"/>
              <a:t>1</a:t>
            </a:fld>
            <a:endParaRPr lang="en-US"/>
          </a:p>
        </p:txBody>
      </p:sp>
    </p:spTree>
    <p:extLst>
      <p:ext uri="{BB962C8B-B14F-4D97-AF65-F5344CB8AC3E}">
        <p14:creationId xmlns:p14="http://schemas.microsoft.com/office/powerpoint/2010/main" val="256640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weren’t aware, UDL has been around in one form or another since 1984. This is the graphic organizer for UDL 1.0 from 2008</a:t>
            </a:r>
          </a:p>
        </p:txBody>
      </p:sp>
      <p:sp>
        <p:nvSpPr>
          <p:cNvPr id="4" name="Slide Number Placeholder 3"/>
          <p:cNvSpPr>
            <a:spLocks noGrp="1"/>
          </p:cNvSpPr>
          <p:nvPr>
            <p:ph type="sldNum" sz="quarter" idx="5"/>
          </p:nvPr>
        </p:nvSpPr>
        <p:spPr/>
        <p:txBody>
          <a:bodyPr/>
          <a:lstStyle/>
          <a:p>
            <a:fld id="{3F6CCD64-857A-8F47-9D13-7E88B9E6B9D8}" type="slidenum">
              <a:rPr lang="en-US" smtClean="0"/>
              <a:t>2</a:t>
            </a:fld>
            <a:endParaRPr lang="en-US"/>
          </a:p>
        </p:txBody>
      </p:sp>
    </p:spTree>
    <p:extLst>
      <p:ext uri="{BB962C8B-B14F-4D97-AF65-F5344CB8AC3E}">
        <p14:creationId xmlns:p14="http://schemas.microsoft.com/office/powerpoint/2010/main" val="5639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iteration</a:t>
            </a:r>
          </a:p>
        </p:txBody>
      </p:sp>
      <p:sp>
        <p:nvSpPr>
          <p:cNvPr id="4" name="Slide Number Placeholder 3"/>
          <p:cNvSpPr>
            <a:spLocks noGrp="1"/>
          </p:cNvSpPr>
          <p:nvPr>
            <p:ph type="sldNum" sz="quarter" idx="5"/>
          </p:nvPr>
        </p:nvSpPr>
        <p:spPr/>
        <p:txBody>
          <a:bodyPr/>
          <a:lstStyle/>
          <a:p>
            <a:fld id="{3F6CCD64-857A-8F47-9D13-7E88B9E6B9D8}" type="slidenum">
              <a:rPr lang="en-US" smtClean="0"/>
              <a:t>3</a:t>
            </a:fld>
            <a:endParaRPr lang="en-US"/>
          </a:p>
        </p:txBody>
      </p:sp>
    </p:spTree>
    <p:extLst>
      <p:ext uri="{BB962C8B-B14F-4D97-AF65-F5344CB8AC3E}">
        <p14:creationId xmlns:p14="http://schemas.microsoft.com/office/powerpoint/2010/main" val="164902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iteration (this is actually the 5</a:t>
            </a:r>
            <a:r>
              <a:rPr lang="en-US" baseline="30000" dirty="0"/>
              <a:t>th</a:t>
            </a:r>
            <a:r>
              <a:rPr lang="en-US" dirty="0"/>
              <a:t>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highlight two critical updates to the UDL framework; language shifts and new framing or structural updates. Some of these updates were to specifically address barriers rooted in bias and systems of exclusion for learners with and without disabilities. Other updates were to ensure the framework is built with the most current and relevant research. Most of these updates reflect a shift to learner-centered language. </a:t>
            </a:r>
          </a:p>
          <a:p>
            <a:endParaRPr lang="en-US" dirty="0"/>
          </a:p>
        </p:txBody>
      </p:sp>
      <p:sp>
        <p:nvSpPr>
          <p:cNvPr id="4" name="Slide Number Placeholder 3"/>
          <p:cNvSpPr>
            <a:spLocks noGrp="1"/>
          </p:cNvSpPr>
          <p:nvPr>
            <p:ph type="sldNum" sz="quarter" idx="5"/>
          </p:nvPr>
        </p:nvSpPr>
        <p:spPr/>
        <p:txBody>
          <a:bodyPr/>
          <a:lstStyle/>
          <a:p>
            <a:fld id="{3F6CCD64-857A-8F47-9D13-7E88B9E6B9D8}" type="slidenum">
              <a:rPr lang="en-US" smtClean="0"/>
              <a:t>4</a:t>
            </a:fld>
            <a:endParaRPr lang="en-US"/>
          </a:p>
        </p:txBody>
      </p:sp>
    </p:spTree>
    <p:extLst>
      <p:ext uri="{BB962C8B-B14F-4D97-AF65-F5344CB8AC3E}">
        <p14:creationId xmlns:p14="http://schemas.microsoft.com/office/powerpoint/2010/main" val="320045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most recent graphic organizers. There are a number of structural changes.  As you can see there is a shift where the overarching goal of UDL has moved from the bottom of the organizer to top and center. The goal of all of this work is to ensure learner agency. We want to move from a teacher-focused framework to a learner-centered framework. Many of us are already following this best practice and the shift in terminology is reflecting that.</a:t>
            </a:r>
          </a:p>
          <a:p>
            <a:endParaRPr lang="en-US" dirty="0"/>
          </a:p>
          <a:p>
            <a:r>
              <a:rPr lang="en-US" dirty="0"/>
              <a:t>There is a shift in the horizontal row labels as well. “Build” has been updated to “Support”, “Internalize” has become “Executive Function” – the elements of higher-level cognitive skills we use to control, and coordinate are now spread across the bottom row rather than being stuck in a single guideline to show the interconnected nature of the three neural networks aligned to the three principles.  </a:t>
            </a:r>
          </a:p>
          <a:p>
            <a:endParaRPr lang="en-US" dirty="0"/>
          </a:p>
          <a:p>
            <a:r>
              <a:rPr lang="en-US" dirty="0"/>
              <a:t>One change that you will not see in the graphic organizer is the term checkpoints has been updated to considerations. So, you will hear me use considerations when discussing what we used to refer to as checkpoints.</a:t>
            </a:r>
          </a:p>
        </p:txBody>
      </p:sp>
      <p:sp>
        <p:nvSpPr>
          <p:cNvPr id="4" name="Slide Number Placeholder 3"/>
          <p:cNvSpPr>
            <a:spLocks noGrp="1"/>
          </p:cNvSpPr>
          <p:nvPr>
            <p:ph type="sldNum" sz="quarter" idx="5"/>
          </p:nvPr>
        </p:nvSpPr>
        <p:spPr/>
        <p:txBody>
          <a:bodyPr/>
          <a:lstStyle/>
          <a:p>
            <a:fld id="{3F6CCD64-857A-8F47-9D13-7E88B9E6B9D8}" type="slidenum">
              <a:rPr lang="en-US" smtClean="0"/>
              <a:t>5</a:t>
            </a:fld>
            <a:endParaRPr lang="en-US"/>
          </a:p>
        </p:txBody>
      </p:sp>
    </p:spTree>
    <p:extLst>
      <p:ext uri="{BB962C8B-B14F-4D97-AF65-F5344CB8AC3E}">
        <p14:creationId xmlns:p14="http://schemas.microsoft.com/office/powerpoint/2010/main" val="156636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addressing barriers was the main impetus for this update, lets begin with the addition of the considerations for addressing bias. While there is language throughout that speaks to this update, there are explicit addition that include the terminology “addressing bias”. You will see these in considerations 2.4, 5.4, &amp; 7.4. </a:t>
            </a:r>
          </a:p>
          <a:p>
            <a:endParaRPr lang="en-US" dirty="0"/>
          </a:p>
          <a:p>
            <a:r>
              <a:rPr lang="en-US" dirty="0"/>
              <a:t>“Provide options for” has been updated to “design options for”– this is more of that learner-centered language. Providing options is a very teacher centered approach. Designing options conveys collaboration. We are not dispensing solutions; we are creating opportunities where learners are active participants in their own learning. </a:t>
            </a:r>
          </a:p>
          <a:p>
            <a:endParaRPr lang="en-US" dirty="0"/>
          </a:p>
          <a:p>
            <a:r>
              <a:rPr lang="en-US" dirty="0"/>
              <a:t>Offer has now become Support –  again learner centered. </a:t>
            </a:r>
          </a:p>
          <a:p>
            <a:endParaRPr lang="en-US" dirty="0"/>
          </a:p>
          <a:p>
            <a:r>
              <a:rPr lang="en-US" dirty="0"/>
              <a:t>The guideline “Comprehension” has been updated to “Building Knowledge” to focus on multiple ways of building knowledge and meaning making.</a:t>
            </a:r>
          </a:p>
          <a:p>
            <a:endParaRPr lang="en-US" sz="1800" b="0" i="0" u="none" strike="noStrike" dirty="0">
              <a:solidFill>
                <a:srgbClr val="000000"/>
              </a:solidFill>
              <a:effectLst/>
              <a:latin typeface="Lato" panose="020F0502020204030203" pitchFamily="34" charset="0"/>
            </a:endParaRPr>
          </a:p>
          <a:p>
            <a:r>
              <a:rPr lang="en-US" sz="1800" b="0" i="0" u="none" strike="noStrike" dirty="0">
                <a:solidFill>
                  <a:srgbClr val="000000"/>
                </a:solidFill>
                <a:effectLst/>
                <a:latin typeface="Lato" panose="020F0502020204030203" pitchFamily="34" charset="0"/>
              </a:rPr>
              <a:t>To address the limited nature of “physical action” (which does not consider interaction with the environment or others) the guideline was updated to replace “physical action” with “interaction.” to include engagement with content other learners and the environment.</a:t>
            </a:r>
          </a:p>
          <a:p>
            <a:endParaRPr lang="en-US" sz="1800" b="0" i="0" u="none" strike="noStrike" dirty="0">
              <a:solidFill>
                <a:srgbClr val="000000"/>
              </a:solidFill>
              <a:effectLst/>
              <a:latin typeface="Lato" panose="020F0502020204030203" pitchFamily="34" charset="0"/>
            </a:endParaRPr>
          </a:p>
          <a:p>
            <a:r>
              <a:rPr lang="en-US" sz="1800" b="0" i="0" u="none" strike="noStrike" dirty="0">
                <a:solidFill>
                  <a:srgbClr val="000000"/>
                </a:solidFill>
                <a:effectLst/>
                <a:latin typeface="Lato" panose="020F0502020204030203" pitchFamily="34" charset="0"/>
              </a:rPr>
              <a:t>As we already discussed, executive action is no longer a guideline and is now a structural label and finally  we have the updated guideline of “Strategy Development”. </a:t>
            </a:r>
            <a:br>
              <a:rPr lang="en-US" dirty="0"/>
            </a:br>
            <a:endParaRPr lang="en-US" dirty="0"/>
          </a:p>
        </p:txBody>
      </p:sp>
      <p:sp>
        <p:nvSpPr>
          <p:cNvPr id="4" name="Slide Number Placeholder 3"/>
          <p:cNvSpPr>
            <a:spLocks noGrp="1"/>
          </p:cNvSpPr>
          <p:nvPr>
            <p:ph type="sldNum" sz="quarter" idx="5"/>
          </p:nvPr>
        </p:nvSpPr>
        <p:spPr/>
        <p:txBody>
          <a:bodyPr/>
          <a:lstStyle/>
          <a:p>
            <a:fld id="{3F6CCD64-857A-8F47-9D13-7E88B9E6B9D8}" type="slidenum">
              <a:rPr lang="en-US" smtClean="0"/>
              <a:t>6</a:t>
            </a:fld>
            <a:endParaRPr lang="en-US"/>
          </a:p>
        </p:txBody>
      </p:sp>
    </p:spTree>
    <p:extLst>
      <p:ext uri="{BB962C8B-B14F-4D97-AF65-F5344CB8AC3E}">
        <p14:creationId xmlns:p14="http://schemas.microsoft.com/office/powerpoint/2010/main" val="127719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was really fast but let's see if we can play a game to ensure we have acquired some understanding of these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QR code to an interactive quiz, an </a:t>
            </a:r>
            <a:r>
              <a:rPr lang="en-US" dirty="0" err="1"/>
              <a:t>ipad</a:t>
            </a:r>
            <a:r>
              <a:rPr lang="en-US" dirty="0"/>
              <a:t> set up to try the UDL escape room, and physical team game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forms.office.com</a:t>
            </a:r>
            <a:r>
              <a:rPr lang="en-US" dirty="0"/>
              <a:t>/r/GBbZf5YhmA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F6CCD64-857A-8F47-9D13-7E88B9E6B9D8}" type="slidenum">
              <a:rPr lang="en-US" smtClean="0"/>
              <a:t>7</a:t>
            </a:fld>
            <a:endParaRPr lang="en-US"/>
          </a:p>
        </p:txBody>
      </p:sp>
    </p:spTree>
    <p:extLst>
      <p:ext uri="{BB962C8B-B14F-4D97-AF65-F5344CB8AC3E}">
        <p14:creationId xmlns:p14="http://schemas.microsoft.com/office/powerpoint/2010/main" val="365626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QR code to regular quiz</a:t>
            </a:r>
          </a:p>
          <a:p>
            <a:r>
              <a:rPr lang="en-US" dirty="0"/>
              <a:t>https://</a:t>
            </a:r>
            <a:r>
              <a:rPr lang="en-US" dirty="0" err="1"/>
              <a:t>forms.office.com</a:t>
            </a:r>
            <a:r>
              <a:rPr lang="en-US" dirty="0"/>
              <a:t>/r/</a:t>
            </a:r>
            <a:r>
              <a:rPr lang="en-US" dirty="0" err="1"/>
              <a:t>sedfqZZqCX</a:t>
            </a:r>
            <a:endParaRPr lang="en-US" dirty="0"/>
          </a:p>
        </p:txBody>
      </p:sp>
      <p:sp>
        <p:nvSpPr>
          <p:cNvPr id="4" name="Slide Number Placeholder 3"/>
          <p:cNvSpPr>
            <a:spLocks noGrp="1"/>
          </p:cNvSpPr>
          <p:nvPr>
            <p:ph type="sldNum" sz="quarter" idx="5"/>
          </p:nvPr>
        </p:nvSpPr>
        <p:spPr/>
        <p:txBody>
          <a:bodyPr/>
          <a:lstStyle/>
          <a:p>
            <a:fld id="{3F6CCD64-857A-8F47-9D13-7E88B9E6B9D8}" type="slidenum">
              <a:rPr lang="en-US" smtClean="0"/>
              <a:t>8</a:t>
            </a:fld>
            <a:endParaRPr lang="en-US"/>
          </a:p>
        </p:txBody>
      </p:sp>
    </p:spTree>
    <p:extLst>
      <p:ext uri="{BB962C8B-B14F-4D97-AF65-F5344CB8AC3E}">
        <p14:creationId xmlns:p14="http://schemas.microsoft.com/office/powerpoint/2010/main" val="310489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CC34-7522-C2E7-0E50-CE84BB0A8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BC23D0-C5AA-9442-D32A-B3060AC67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A233B2-43B6-3893-5854-CA06680BE80C}"/>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5" name="Footer Placeholder 4">
            <a:extLst>
              <a:ext uri="{FF2B5EF4-FFF2-40B4-BE49-F238E27FC236}">
                <a16:creationId xmlns:a16="http://schemas.microsoft.com/office/drawing/2014/main" id="{DA637DA5-F0E6-07F0-B9F8-635AE4049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0910E-8FC0-9A8B-5242-53AE9CCFFAAC}"/>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218306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7C1B-14BF-BD2C-FDA1-F22515C69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9EE440-442C-D6CF-61A1-1638027B7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914C9-2F76-BC76-B852-D23E2A9BBDDB}"/>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5" name="Footer Placeholder 4">
            <a:extLst>
              <a:ext uri="{FF2B5EF4-FFF2-40B4-BE49-F238E27FC236}">
                <a16:creationId xmlns:a16="http://schemas.microsoft.com/office/drawing/2014/main" id="{1A0F9BCE-D2FB-6137-117C-5DE8084F1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64BEA-2F23-6616-748F-0CE5385DEAC7}"/>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167695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7866B-7973-08FC-7A0A-FFB284E413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766AE8-80A0-1618-87BA-58D55ED812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FE83C-60C2-10C6-D334-1F6E2D981CA9}"/>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5" name="Footer Placeholder 4">
            <a:extLst>
              <a:ext uri="{FF2B5EF4-FFF2-40B4-BE49-F238E27FC236}">
                <a16:creationId xmlns:a16="http://schemas.microsoft.com/office/drawing/2014/main" id="{28E4D493-7375-045C-FA56-3323A935A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6DABB-DEC9-F7DA-C56F-AE84CC5BB77E}"/>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48040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0586-F0C3-4162-083C-C04EE835D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6A13D-CE9B-8DF3-3EB8-9D7DAA1680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C59B5-94D8-9D93-928B-FA7175A4036F}"/>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5" name="Footer Placeholder 4">
            <a:extLst>
              <a:ext uri="{FF2B5EF4-FFF2-40B4-BE49-F238E27FC236}">
                <a16:creationId xmlns:a16="http://schemas.microsoft.com/office/drawing/2014/main" id="{94C26997-8F67-61E5-D89C-5EE8EC16F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FA0C2-7623-89BC-BC25-1421E333C734}"/>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270875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3890-6E48-0B4F-15A2-F031B10D2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7E9AD8-5710-6062-34AF-C47979D24E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7477E-6D2C-6272-11F3-01423491724B}"/>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5" name="Footer Placeholder 4">
            <a:extLst>
              <a:ext uri="{FF2B5EF4-FFF2-40B4-BE49-F238E27FC236}">
                <a16:creationId xmlns:a16="http://schemas.microsoft.com/office/drawing/2014/main" id="{CDA8BCDA-5830-CD95-A9C4-59542C537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65354-B171-1A8C-102B-61BD3556E3F4}"/>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75894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0BE6-0A40-B389-EF45-40CA9A9E4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E60A3-52A2-9F5A-186C-1DF0733412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49F92-D9D3-3221-E527-C4C39DAAC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6BFA05-6BE7-5A60-E9ED-9708A944E216}"/>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6" name="Footer Placeholder 5">
            <a:extLst>
              <a:ext uri="{FF2B5EF4-FFF2-40B4-BE49-F238E27FC236}">
                <a16:creationId xmlns:a16="http://schemas.microsoft.com/office/drawing/2014/main" id="{892287E4-3BE4-9A61-3C54-75062E001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A74EE-D4BD-DA51-891D-52963891ED09}"/>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356628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419F-0710-49EE-4140-7D801EC42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0B131-EA83-4EA2-21C7-DE950E8D52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CEE17-4C4B-04EC-FC05-EB1EC67AA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B2DA4-E0D3-D0F7-99F8-239107630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CF72DA-76B3-4B35-1BF9-965CC3DED9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EE856A-7E14-EE83-A2E4-9E5D71109FA5}"/>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8" name="Footer Placeholder 7">
            <a:extLst>
              <a:ext uri="{FF2B5EF4-FFF2-40B4-BE49-F238E27FC236}">
                <a16:creationId xmlns:a16="http://schemas.microsoft.com/office/drawing/2014/main" id="{0B41B63C-99EF-5E08-7020-364430CD91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43077E-ABD0-8244-7F04-930E58D1F457}"/>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57409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66AE-E529-CFC5-8E62-89858A2874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F2A9E-CAAD-8B45-E90D-B8C94F7036FF}"/>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4" name="Footer Placeholder 3">
            <a:extLst>
              <a:ext uri="{FF2B5EF4-FFF2-40B4-BE49-F238E27FC236}">
                <a16:creationId xmlns:a16="http://schemas.microsoft.com/office/drawing/2014/main" id="{DB420724-4BF0-57DD-6697-1AF779410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953AD-9A95-C5B4-42CF-340AC8B50AA4}"/>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274105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268DA-4CF8-C4C9-D026-890D93815695}"/>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3" name="Footer Placeholder 2">
            <a:extLst>
              <a:ext uri="{FF2B5EF4-FFF2-40B4-BE49-F238E27FC236}">
                <a16:creationId xmlns:a16="http://schemas.microsoft.com/office/drawing/2014/main" id="{96F0CBC5-2C94-2636-9D77-573F809489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67117-1632-5475-B914-8A6B7539593F}"/>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310244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6227-0F79-34BB-47CE-666DE1AB6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75BE1-4567-4778-E650-80C7E902B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7EBD7-E33C-96DA-1528-6A505E9F1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F19E-0F70-415D-2A6E-C5D17D60764E}"/>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6" name="Footer Placeholder 5">
            <a:extLst>
              <a:ext uri="{FF2B5EF4-FFF2-40B4-BE49-F238E27FC236}">
                <a16:creationId xmlns:a16="http://schemas.microsoft.com/office/drawing/2014/main" id="{2FBAE126-9E4B-6AE1-6065-07F95B1CE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F15BE-7049-6F64-0A1A-91215B9C990D}"/>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215591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7A5-CE2D-8A6F-8246-80962D084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B30FF7-C9A2-1137-5E83-D1591F618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D40D7-4EF2-4A85-36A3-CE09FF200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50C0C-03FF-1C8B-FE6C-B5F82BF2C02D}"/>
              </a:ext>
            </a:extLst>
          </p:cNvPr>
          <p:cNvSpPr>
            <a:spLocks noGrp="1"/>
          </p:cNvSpPr>
          <p:nvPr>
            <p:ph type="dt" sz="half" idx="10"/>
          </p:nvPr>
        </p:nvSpPr>
        <p:spPr/>
        <p:txBody>
          <a:bodyPr/>
          <a:lstStyle/>
          <a:p>
            <a:fld id="{8D74040F-43A6-354E-94AB-9C90E05884FB}" type="datetimeFigureOut">
              <a:rPr lang="en-US" smtClean="0"/>
              <a:t>4/28/25</a:t>
            </a:fld>
            <a:endParaRPr lang="en-US"/>
          </a:p>
        </p:txBody>
      </p:sp>
      <p:sp>
        <p:nvSpPr>
          <p:cNvPr id="6" name="Footer Placeholder 5">
            <a:extLst>
              <a:ext uri="{FF2B5EF4-FFF2-40B4-BE49-F238E27FC236}">
                <a16:creationId xmlns:a16="http://schemas.microsoft.com/office/drawing/2014/main" id="{4B7AE958-FCEA-7108-A49D-29719381A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98E37-6FD1-7ECB-32BF-5E13F7F9760E}"/>
              </a:ext>
            </a:extLst>
          </p:cNvPr>
          <p:cNvSpPr>
            <a:spLocks noGrp="1"/>
          </p:cNvSpPr>
          <p:nvPr>
            <p:ph type="sldNum" sz="quarter" idx="12"/>
          </p:nvPr>
        </p:nvSpPr>
        <p:spPr/>
        <p:txBody>
          <a:bodyPr/>
          <a:lstStyle/>
          <a:p>
            <a:fld id="{3A2AB14B-58FA-0B4F-B4B6-4FC81E521100}" type="slidenum">
              <a:rPr lang="en-US" smtClean="0"/>
              <a:t>‹#›</a:t>
            </a:fld>
            <a:endParaRPr lang="en-US"/>
          </a:p>
        </p:txBody>
      </p:sp>
    </p:spTree>
    <p:extLst>
      <p:ext uri="{BB962C8B-B14F-4D97-AF65-F5344CB8AC3E}">
        <p14:creationId xmlns:p14="http://schemas.microsoft.com/office/powerpoint/2010/main" val="46631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2911F-CEB5-92B2-C648-E8FEDE4ADC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BD06BD-0BA1-A46C-C93A-B1135F6BB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BE46E-A707-F123-DA7D-D6B6453348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74040F-43A6-354E-94AB-9C90E05884FB}" type="datetimeFigureOut">
              <a:rPr lang="en-US" smtClean="0"/>
              <a:t>4/28/25</a:t>
            </a:fld>
            <a:endParaRPr lang="en-US"/>
          </a:p>
        </p:txBody>
      </p:sp>
      <p:sp>
        <p:nvSpPr>
          <p:cNvPr id="5" name="Footer Placeholder 4">
            <a:extLst>
              <a:ext uri="{FF2B5EF4-FFF2-40B4-BE49-F238E27FC236}">
                <a16:creationId xmlns:a16="http://schemas.microsoft.com/office/drawing/2014/main" id="{BD02B5EE-E4ED-EE3E-ADFF-41B89F71D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251AD3-C8A1-A0E5-DDE6-585D8C70A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2AB14B-58FA-0B4F-B4B6-4FC81E521100}" type="slidenum">
              <a:rPr lang="en-US" smtClean="0"/>
              <a:t>‹#›</a:t>
            </a:fld>
            <a:endParaRPr lang="en-US"/>
          </a:p>
        </p:txBody>
      </p:sp>
    </p:spTree>
    <p:extLst>
      <p:ext uri="{BB962C8B-B14F-4D97-AF65-F5344CB8AC3E}">
        <p14:creationId xmlns:p14="http://schemas.microsoft.com/office/powerpoint/2010/main" val="3979903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EFF032-371A-F745-8618-3A8DEB9F4C93}"/>
              </a:ext>
            </a:extLst>
          </p:cNvPr>
          <p:cNvPicPr>
            <a:picLocks noChangeAspect="1"/>
          </p:cNvPicPr>
          <p:nvPr/>
        </p:nvPicPr>
        <p:blipFill>
          <a:blip r:embed="rId3"/>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F7E64116-D19B-EC26-5ED8-58890287924A}"/>
              </a:ext>
            </a:extLst>
          </p:cNvPr>
          <p:cNvSpPr>
            <a:spLocks noGrp="1"/>
          </p:cNvSpPr>
          <p:nvPr>
            <p:ph type="title"/>
          </p:nvPr>
        </p:nvSpPr>
        <p:spPr>
          <a:xfrm>
            <a:off x="838200" y="2103437"/>
            <a:ext cx="10515600" cy="1325563"/>
          </a:xfrm>
        </p:spPr>
        <p:txBody>
          <a:bodyPr/>
          <a:lstStyle/>
          <a:p>
            <a:pPr algn="ctr"/>
            <a:r>
              <a:rPr lang="en-US" dirty="0">
                <a:solidFill>
                  <a:schemeClr val="bg1"/>
                </a:solidFill>
              </a:rPr>
              <a:t>UDL 3.0 Gameshow</a:t>
            </a:r>
            <a:r>
              <a:rPr lang="en-US" dirty="0"/>
              <a:t> </a:t>
            </a:r>
          </a:p>
        </p:txBody>
      </p:sp>
      <p:sp>
        <p:nvSpPr>
          <p:cNvPr id="3" name="Content Placeholder 2">
            <a:extLst>
              <a:ext uri="{FF2B5EF4-FFF2-40B4-BE49-F238E27FC236}">
                <a16:creationId xmlns:a16="http://schemas.microsoft.com/office/drawing/2014/main" id="{04F18248-988C-DD41-61A9-4F6BF1EE63DC}"/>
              </a:ext>
            </a:extLst>
          </p:cNvPr>
          <p:cNvSpPr>
            <a:spLocks noGrp="1"/>
          </p:cNvSpPr>
          <p:nvPr>
            <p:ph idx="1"/>
          </p:nvPr>
        </p:nvSpPr>
        <p:spPr>
          <a:xfrm>
            <a:off x="5385095" y="6292834"/>
            <a:ext cx="10515600" cy="4351338"/>
          </a:xfrm>
        </p:spPr>
        <p:txBody>
          <a:bodyPr/>
          <a:lstStyle/>
          <a:p>
            <a:pPr marL="0" indent="0" algn="ctr">
              <a:buNone/>
            </a:pPr>
            <a:r>
              <a:rPr lang="en-US" dirty="0">
                <a:solidFill>
                  <a:schemeClr val="bg1"/>
                </a:solidFill>
              </a:rPr>
              <a:t>Dr. Jo Ann Arinder</a:t>
            </a:r>
          </a:p>
        </p:txBody>
      </p:sp>
    </p:spTree>
    <p:extLst>
      <p:ext uri="{BB962C8B-B14F-4D97-AF65-F5344CB8AC3E}">
        <p14:creationId xmlns:p14="http://schemas.microsoft.com/office/powerpoint/2010/main" val="330484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49CD67-12F7-401B-14A3-7BB88275DEE0}"/>
              </a:ext>
            </a:extLst>
          </p:cNvPr>
          <p:cNvPicPr>
            <a:picLocks noChangeAspect="1"/>
          </p:cNvPicPr>
          <p:nvPr/>
        </p:nvPicPr>
        <p:blipFill>
          <a:blip r:embed="rId3"/>
          <a:stretch>
            <a:fillRect/>
          </a:stretch>
        </p:blipFill>
        <p:spPr>
          <a:xfrm>
            <a:off x="2848027" y="914400"/>
            <a:ext cx="6419746" cy="4968819"/>
          </a:xfrm>
          <a:prstGeom prst="rect">
            <a:avLst/>
          </a:prstGeom>
        </p:spPr>
      </p:pic>
    </p:spTree>
    <p:extLst>
      <p:ext uri="{BB962C8B-B14F-4D97-AF65-F5344CB8AC3E}">
        <p14:creationId xmlns:p14="http://schemas.microsoft.com/office/powerpoint/2010/main" val="307263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943D786-4E08-152C-3140-5418A8CEA4D2}"/>
              </a:ext>
            </a:extLst>
          </p:cNvPr>
          <p:cNvPicPr>
            <a:picLocks noGrp="1" noChangeAspect="1"/>
          </p:cNvPicPr>
          <p:nvPr>
            <p:ph idx="1"/>
          </p:nvPr>
        </p:nvPicPr>
        <p:blipFill>
          <a:blip r:embed="rId3"/>
          <a:stretch>
            <a:fillRect/>
          </a:stretch>
        </p:blipFill>
        <p:spPr>
          <a:xfrm>
            <a:off x="2848027" y="914400"/>
            <a:ext cx="6419746" cy="4968819"/>
          </a:xfrm>
          <a:prstGeom prst="rect">
            <a:avLst/>
          </a:prstGeom>
        </p:spPr>
      </p:pic>
    </p:spTree>
    <p:extLst>
      <p:ext uri="{BB962C8B-B14F-4D97-AF65-F5344CB8AC3E}">
        <p14:creationId xmlns:p14="http://schemas.microsoft.com/office/powerpoint/2010/main" val="99364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D54CF5C-330B-4816-1E5E-3BF768AF35C2}"/>
              </a:ext>
            </a:extLst>
          </p:cNvPr>
          <p:cNvPicPr>
            <a:picLocks noGrp="1" noChangeAspect="1"/>
          </p:cNvPicPr>
          <p:nvPr>
            <p:ph idx="1"/>
          </p:nvPr>
        </p:nvPicPr>
        <p:blipFill>
          <a:blip r:embed="rId3"/>
          <a:stretch>
            <a:fillRect/>
          </a:stretch>
        </p:blipFill>
        <p:spPr>
          <a:xfrm>
            <a:off x="2751095" y="914400"/>
            <a:ext cx="6613610" cy="4968819"/>
          </a:xfrm>
          <a:prstGeom prst="rect">
            <a:avLst/>
          </a:prstGeom>
        </p:spPr>
      </p:pic>
    </p:spTree>
    <p:extLst>
      <p:ext uri="{BB962C8B-B14F-4D97-AF65-F5344CB8AC3E}">
        <p14:creationId xmlns:p14="http://schemas.microsoft.com/office/powerpoint/2010/main" val="250331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7FAF8E7A-BCB3-DD21-7C83-310B41A315B4}"/>
              </a:ext>
            </a:extLst>
          </p:cNvPr>
          <p:cNvPicPr>
            <a:picLocks noGrp="1" noChangeAspect="1"/>
          </p:cNvPicPr>
          <p:nvPr>
            <p:ph idx="1"/>
          </p:nvPr>
        </p:nvPicPr>
        <p:blipFill>
          <a:blip r:embed="rId3"/>
          <a:stretch>
            <a:fillRect/>
          </a:stretch>
        </p:blipFill>
        <p:spPr>
          <a:xfrm>
            <a:off x="797900" y="2642616"/>
            <a:ext cx="4658696" cy="3605784"/>
          </a:xfrm>
          <a:prstGeom prst="rect">
            <a:avLst/>
          </a:prstGeom>
        </p:spPr>
      </p:pic>
      <p:pic>
        <p:nvPicPr>
          <p:cNvPr id="5" name="Content Placeholder 4">
            <a:extLst>
              <a:ext uri="{FF2B5EF4-FFF2-40B4-BE49-F238E27FC236}">
                <a16:creationId xmlns:a16="http://schemas.microsoft.com/office/drawing/2014/main" id="{A09B3D58-3569-B687-7205-A650BDCE62DD}"/>
              </a:ext>
            </a:extLst>
          </p:cNvPr>
          <p:cNvPicPr>
            <a:picLocks noChangeAspect="1"/>
          </p:cNvPicPr>
          <p:nvPr/>
        </p:nvPicPr>
        <p:blipFill>
          <a:blip r:embed="rId4"/>
          <a:stretch>
            <a:fillRect/>
          </a:stretch>
        </p:blipFill>
        <p:spPr>
          <a:xfrm>
            <a:off x="6662014" y="2642616"/>
            <a:ext cx="4799379" cy="3605784"/>
          </a:xfrm>
          <a:prstGeom prst="rect">
            <a:avLst/>
          </a:prstGeom>
        </p:spPr>
      </p:pic>
    </p:spTree>
    <p:extLst>
      <p:ext uri="{BB962C8B-B14F-4D97-AF65-F5344CB8AC3E}">
        <p14:creationId xmlns:p14="http://schemas.microsoft.com/office/powerpoint/2010/main" val="227419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E59F60A3-B72D-2AB2-3DF0-27429685230C}"/>
              </a:ext>
            </a:extLst>
          </p:cNvPr>
          <p:cNvPicPr>
            <a:picLocks noGrp="1" noChangeAspect="1"/>
          </p:cNvPicPr>
          <p:nvPr>
            <p:ph idx="1"/>
          </p:nvPr>
        </p:nvPicPr>
        <p:blipFill>
          <a:blip r:embed="rId3"/>
          <a:stretch>
            <a:fillRect/>
          </a:stretch>
        </p:blipFill>
        <p:spPr>
          <a:xfrm>
            <a:off x="2848027" y="914400"/>
            <a:ext cx="6419746" cy="4968819"/>
          </a:xfrm>
          <a:prstGeom prst="rect">
            <a:avLst/>
          </a:prstGeom>
        </p:spPr>
      </p:pic>
      <p:pic>
        <p:nvPicPr>
          <p:cNvPr id="5" name="Content Placeholder 4">
            <a:extLst>
              <a:ext uri="{FF2B5EF4-FFF2-40B4-BE49-F238E27FC236}">
                <a16:creationId xmlns:a16="http://schemas.microsoft.com/office/drawing/2014/main" id="{F07D84A1-0800-9253-7D12-A78284C4D586}"/>
              </a:ext>
            </a:extLst>
          </p:cNvPr>
          <p:cNvPicPr>
            <a:picLocks noChangeAspect="1"/>
          </p:cNvPicPr>
          <p:nvPr/>
        </p:nvPicPr>
        <p:blipFill>
          <a:blip r:embed="rId4"/>
          <a:srcRect r="64490"/>
          <a:stretch/>
        </p:blipFill>
        <p:spPr>
          <a:xfrm>
            <a:off x="2600891" y="353373"/>
            <a:ext cx="2613659" cy="5529846"/>
          </a:xfrm>
          <a:prstGeom prst="rect">
            <a:avLst/>
          </a:prstGeom>
        </p:spPr>
      </p:pic>
      <p:pic>
        <p:nvPicPr>
          <p:cNvPr id="6" name="Content Placeholder 4">
            <a:extLst>
              <a:ext uri="{FF2B5EF4-FFF2-40B4-BE49-F238E27FC236}">
                <a16:creationId xmlns:a16="http://schemas.microsoft.com/office/drawing/2014/main" id="{A7F098FD-D642-5A02-2362-384F393E7735}"/>
              </a:ext>
            </a:extLst>
          </p:cNvPr>
          <p:cNvPicPr>
            <a:picLocks noChangeAspect="1"/>
          </p:cNvPicPr>
          <p:nvPr/>
        </p:nvPicPr>
        <p:blipFill>
          <a:blip r:embed="rId4"/>
          <a:srcRect l="66663"/>
          <a:stretch/>
        </p:blipFill>
        <p:spPr>
          <a:xfrm>
            <a:off x="7507545" y="347835"/>
            <a:ext cx="2453693" cy="5529846"/>
          </a:xfrm>
          <a:prstGeom prst="rect">
            <a:avLst/>
          </a:prstGeom>
        </p:spPr>
      </p:pic>
      <p:pic>
        <p:nvPicPr>
          <p:cNvPr id="7" name="Content Placeholder 4">
            <a:extLst>
              <a:ext uri="{FF2B5EF4-FFF2-40B4-BE49-F238E27FC236}">
                <a16:creationId xmlns:a16="http://schemas.microsoft.com/office/drawing/2014/main" id="{2BE55E2F-B93A-8766-B08E-381267F6C8C7}"/>
              </a:ext>
            </a:extLst>
          </p:cNvPr>
          <p:cNvPicPr>
            <a:picLocks noChangeAspect="1"/>
          </p:cNvPicPr>
          <p:nvPr/>
        </p:nvPicPr>
        <p:blipFill>
          <a:blip r:embed="rId4"/>
          <a:srcRect l="35510" r="33337"/>
          <a:stretch/>
        </p:blipFill>
        <p:spPr>
          <a:xfrm>
            <a:off x="5214550" y="347835"/>
            <a:ext cx="2292995" cy="5529846"/>
          </a:xfrm>
          <a:prstGeom prst="rect">
            <a:avLst/>
          </a:prstGeom>
        </p:spPr>
      </p:pic>
    </p:spTree>
    <p:extLst>
      <p:ext uri="{BB962C8B-B14F-4D97-AF65-F5344CB8AC3E}">
        <p14:creationId xmlns:p14="http://schemas.microsoft.com/office/powerpoint/2010/main" val="223300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nodeType="clickEffect">
                                  <p:stCondLst>
                                    <p:cond delay="0"/>
                                  </p:stCondLst>
                                  <p:childTnLst>
                                    <p:anim calcmode="lin" valueType="num">
                                      <p:cBhvr additive="base">
                                        <p:cTn id="23" dur="500"/>
                                        <p:tgtEl>
                                          <p:spTgt spid="4"/>
                                        </p:tgtEl>
                                        <p:attrNameLst>
                                          <p:attrName>ppt_y</p:attrName>
                                        </p:attrNameLst>
                                      </p:cBhvr>
                                      <p:tavLst>
                                        <p:tav tm="0">
                                          <p:val>
                                            <p:strVal val="#ppt_y"/>
                                          </p:val>
                                        </p:tav>
                                        <p:tav tm="100000">
                                          <p:val>
                                            <p:strVal val="#ppt_y+#ppt_h*1.125000"/>
                                          </p:val>
                                        </p:tav>
                                      </p:tavLst>
                                    </p:anim>
                                    <p:animEffect transition="out" filter="wipe(dow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3DEEB1EC-5DF8-B06B-E4CD-A3B3089A988B}"/>
              </a:ext>
            </a:extLst>
          </p:cNvPr>
          <p:cNvSpPr txBox="1"/>
          <p:nvPr/>
        </p:nvSpPr>
        <p:spPr>
          <a:xfrm>
            <a:off x="2032055" y="174222"/>
            <a:ext cx="8357133" cy="1261566"/>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8000" kern="1200" dirty="0">
                <a:solidFill>
                  <a:srgbClr val="FFFFFF"/>
                </a:solidFill>
                <a:latin typeface="+mj-lt"/>
                <a:ea typeface="+mj-ea"/>
                <a:cs typeface="+mj-cs"/>
              </a:rPr>
              <a:t>Choose your mode:</a:t>
            </a:r>
          </a:p>
        </p:txBody>
      </p:sp>
      <p:sp>
        <p:nvSpPr>
          <p:cNvPr id="103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05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03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041" name="Straight Connector 104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043"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045"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104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7" name="TextBox 6">
            <a:extLst>
              <a:ext uri="{FF2B5EF4-FFF2-40B4-BE49-F238E27FC236}">
                <a16:creationId xmlns:a16="http://schemas.microsoft.com/office/drawing/2014/main" id="{393B829E-DF45-EF99-9A8F-2AAA72C6D2D1}"/>
              </a:ext>
            </a:extLst>
          </p:cNvPr>
          <p:cNvSpPr txBox="1"/>
          <p:nvPr/>
        </p:nvSpPr>
        <p:spPr>
          <a:xfrm>
            <a:off x="191526" y="2071083"/>
            <a:ext cx="4460408" cy="4262705"/>
          </a:xfrm>
          <a:prstGeom prst="rect">
            <a:avLst/>
          </a:prstGeom>
          <a:solidFill>
            <a:srgbClr val="DCDEE5"/>
          </a:solidFill>
        </p:spPr>
        <p:txBody>
          <a:bodyPr wrap="square" rtlCol="0">
            <a:spAutoFit/>
          </a:bodyPr>
          <a:lstStyle/>
          <a:p>
            <a:pPr algn="ctr">
              <a:spcAft>
                <a:spcPts val="600"/>
              </a:spcAft>
            </a:pPr>
            <a:r>
              <a:rPr lang="en-US" dirty="0"/>
              <a:t>Interactive Quiz     </a:t>
            </a:r>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p:txBody>
      </p:sp>
      <p:sp>
        <p:nvSpPr>
          <p:cNvPr id="8" name="TextBox 7">
            <a:extLst>
              <a:ext uri="{FF2B5EF4-FFF2-40B4-BE49-F238E27FC236}">
                <a16:creationId xmlns:a16="http://schemas.microsoft.com/office/drawing/2014/main" id="{1991E563-A1BE-1D94-E85A-4FC4A3249C40}"/>
              </a:ext>
            </a:extLst>
          </p:cNvPr>
          <p:cNvSpPr txBox="1"/>
          <p:nvPr/>
        </p:nvSpPr>
        <p:spPr>
          <a:xfrm>
            <a:off x="4651934" y="2080108"/>
            <a:ext cx="4579474" cy="4262705"/>
          </a:xfrm>
          <a:prstGeom prst="rect">
            <a:avLst/>
          </a:prstGeom>
          <a:solidFill>
            <a:srgbClr val="F2CAF8"/>
          </a:solidFill>
        </p:spPr>
        <p:txBody>
          <a:bodyPr wrap="square" rtlCol="0">
            <a:spAutoFit/>
          </a:bodyPr>
          <a:lstStyle/>
          <a:p>
            <a:pPr algn="ctr">
              <a:spcAft>
                <a:spcPts val="600"/>
              </a:spcAft>
            </a:pPr>
            <a:r>
              <a:rPr lang="en-US" dirty="0"/>
              <a:t>Digital Escape Room</a:t>
            </a:r>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r>
              <a:rPr lang="en-US" dirty="0"/>
              <a:t>Choose an iPad </a:t>
            </a:r>
          </a:p>
          <a:p>
            <a:pPr algn="ctr">
              <a:spcAft>
                <a:spcPts val="600"/>
              </a:spcAft>
            </a:pPr>
            <a:r>
              <a:rPr lang="en-US" dirty="0"/>
              <a:t>and see if you can escape…</a:t>
            </a:r>
          </a:p>
          <a:p>
            <a:pPr algn="ctr">
              <a:spcAft>
                <a:spcPts val="600"/>
              </a:spcAft>
            </a:pPr>
            <a:endParaRPr lang="en-US" dirty="0"/>
          </a:p>
          <a:p>
            <a:pPr algn="ct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p:txBody>
      </p:sp>
      <p:sp>
        <p:nvSpPr>
          <p:cNvPr id="10" name="TextBox 9">
            <a:extLst>
              <a:ext uri="{FF2B5EF4-FFF2-40B4-BE49-F238E27FC236}">
                <a16:creationId xmlns:a16="http://schemas.microsoft.com/office/drawing/2014/main" id="{0CECEC63-D113-8A55-CF54-EB63CBC319A7}"/>
              </a:ext>
            </a:extLst>
          </p:cNvPr>
          <p:cNvSpPr txBox="1"/>
          <p:nvPr/>
        </p:nvSpPr>
        <p:spPr>
          <a:xfrm>
            <a:off x="9230555" y="2080108"/>
            <a:ext cx="2743223" cy="3493264"/>
          </a:xfrm>
          <a:prstGeom prst="rect">
            <a:avLst/>
          </a:prstGeom>
          <a:solidFill>
            <a:srgbClr val="B0E3FF"/>
          </a:solidFill>
        </p:spPr>
        <p:txBody>
          <a:bodyPr wrap="square" rtlCol="0">
            <a:spAutoFit/>
          </a:bodyPr>
          <a:lstStyle/>
          <a:p>
            <a:pPr algn="ctr">
              <a:spcAft>
                <a:spcPts val="600"/>
              </a:spcAft>
            </a:pPr>
            <a:r>
              <a:rPr lang="en-US" dirty="0"/>
              <a:t>Physical Team Game</a:t>
            </a:r>
          </a:p>
          <a:p>
            <a:pPr algn="just">
              <a:spcAft>
                <a:spcPts val="600"/>
              </a:spcAft>
            </a:pPr>
            <a:r>
              <a:rPr lang="en-US" dirty="0"/>
              <a:t>Match two cards to create a pair. Each pair answers one update question. Match all the cards correctly and you will have the all the numbers you need for code to escape the presentation! The numbers will need to be placed in the correct order...</a:t>
            </a:r>
          </a:p>
        </p:txBody>
      </p:sp>
      <p:pic>
        <p:nvPicPr>
          <p:cNvPr id="1028" name="Picture 4" descr="QR code">
            <a:extLst>
              <a:ext uri="{FF2B5EF4-FFF2-40B4-BE49-F238E27FC236}">
                <a16:creationId xmlns:a16="http://schemas.microsoft.com/office/drawing/2014/main" id="{40866589-F44F-693E-AC33-DA94C0684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374" y="2811034"/>
            <a:ext cx="2984500" cy="2984500"/>
          </a:xfrm>
          <a:prstGeom prst="rect">
            <a:avLst/>
          </a:prstGeom>
          <a:noFill/>
          <a:extLst>
            <a:ext uri="{909E8E84-426E-40DD-AFC4-6F175D3DCCD1}">
              <a14:hiddenFill xmlns:a14="http://schemas.microsoft.com/office/drawing/2010/main">
                <a:solidFill>
                  <a:srgbClr val="FFFFFF"/>
                </a:solidFill>
              </a14:hiddenFill>
            </a:ext>
          </a:extLst>
        </p:spPr>
      </p:pic>
      <p:pic>
        <p:nvPicPr>
          <p:cNvPr id="17" name="Tommy Tutone - 867-5309Jenny.mp3">
            <a:hlinkClick r:id="" action="ppaction://media"/>
            <a:extLst>
              <a:ext uri="{FF2B5EF4-FFF2-40B4-BE49-F238E27FC236}">
                <a16:creationId xmlns:a16="http://schemas.microsoft.com/office/drawing/2014/main" id="{62913E1C-E2EF-B184-4778-1536DE27DAA6}"/>
              </a:ext>
            </a:extLst>
          </p:cNvPr>
          <p:cNvPicPr>
            <a:picLocks noChangeAspect="1"/>
          </p:cNvPicPr>
          <p:nvPr>
            <a:audioFile r:link="rId1"/>
            <p:extLst>
              <p:ext uri="{DAA4B4D4-6D71-4841-9C94-3DE7FCFB9230}">
                <p14:media xmlns:p14="http://schemas.microsoft.com/office/powerpoint/2010/main" r:embed="rId2">
                  <p14:trim st="7402.6352" end="218318.6055"/>
                </p14:media>
              </p:ext>
            </p:extLst>
          </p:nvPr>
        </p:nvPicPr>
        <p:blipFill>
          <a:blip r:embed="rId6"/>
          <a:stretch>
            <a:fillRect/>
          </a:stretch>
        </p:blipFill>
        <p:spPr>
          <a:xfrm>
            <a:off x="10486687" y="5690359"/>
            <a:ext cx="812800" cy="812800"/>
          </a:xfrm>
          <a:prstGeom prst="rect">
            <a:avLst/>
          </a:prstGeom>
        </p:spPr>
      </p:pic>
      <p:sp>
        <p:nvSpPr>
          <p:cNvPr id="18" name="TextBox 17">
            <a:extLst>
              <a:ext uri="{FF2B5EF4-FFF2-40B4-BE49-F238E27FC236}">
                <a16:creationId xmlns:a16="http://schemas.microsoft.com/office/drawing/2014/main" id="{D2B60DBF-E326-24B4-AB5D-D00CA6E23D73}"/>
              </a:ext>
            </a:extLst>
          </p:cNvPr>
          <p:cNvSpPr txBox="1"/>
          <p:nvPr/>
        </p:nvSpPr>
        <p:spPr>
          <a:xfrm>
            <a:off x="397183" y="5952415"/>
            <a:ext cx="45794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forms.office.com</a:t>
            </a:r>
            <a:r>
              <a:rPr lang="en-US" dirty="0"/>
              <a:t>/r/GBbZf5YhmA</a:t>
            </a:r>
          </a:p>
        </p:txBody>
      </p:sp>
    </p:spTree>
    <p:extLst>
      <p:ext uri="{BB962C8B-B14F-4D97-AF65-F5344CB8AC3E}">
        <p14:creationId xmlns:p14="http://schemas.microsoft.com/office/powerpoint/2010/main" val="37866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5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CB4E3214-0D05-05A4-AD42-98483E9BB239}"/>
              </a:ext>
            </a:extLst>
          </p:cNvPr>
          <p:cNvPicPr>
            <a:picLocks noGrp="1" noChangeAspect="1"/>
          </p:cNvPicPr>
          <p:nvPr>
            <p:ph idx="1"/>
          </p:nvPr>
        </p:nvPicPr>
        <p:blipFill>
          <a:blip r:embed="rId3"/>
          <a:srcRect b="19"/>
          <a:stretch/>
        </p:blipFill>
        <p:spPr>
          <a:xfrm>
            <a:off x="20" y="1282"/>
            <a:ext cx="12191980" cy="6856718"/>
          </a:xfrm>
          <a:prstGeom prst="rect">
            <a:avLst/>
          </a:prstGeom>
        </p:spPr>
      </p:pic>
      <p:pic>
        <p:nvPicPr>
          <p:cNvPr id="2050" name="Picture 2" descr="QR code">
            <a:extLst>
              <a:ext uri="{FF2B5EF4-FFF2-40B4-BE49-F238E27FC236}">
                <a16:creationId xmlns:a16="http://schemas.microsoft.com/office/drawing/2014/main" id="{3C4AFC92-5882-C663-344A-4598E6FED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450" y="1060450"/>
            <a:ext cx="4737100" cy="4737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37190F-4488-09D0-8B00-7AEBB79DA142}"/>
              </a:ext>
            </a:extLst>
          </p:cNvPr>
          <p:cNvSpPr txBox="1"/>
          <p:nvPr/>
        </p:nvSpPr>
        <p:spPr>
          <a:xfrm>
            <a:off x="0" y="6487386"/>
            <a:ext cx="4064000" cy="369332"/>
          </a:xfrm>
          <a:prstGeom prst="rect">
            <a:avLst/>
          </a:prstGeom>
          <a:solidFill>
            <a:schemeClr val="bg1"/>
          </a:solidFill>
        </p:spPr>
        <p:txBody>
          <a:bodyPr wrap="square" rtlCol="0">
            <a:spAutoFit/>
          </a:bodyPr>
          <a:lstStyle/>
          <a:p>
            <a:r>
              <a:rPr lang="en-US" dirty="0"/>
              <a:t>https://</a:t>
            </a:r>
            <a:r>
              <a:rPr lang="en-US" dirty="0" err="1"/>
              <a:t>forms.office.com</a:t>
            </a:r>
            <a:r>
              <a:rPr lang="en-US" dirty="0"/>
              <a:t>/r/</a:t>
            </a:r>
            <a:r>
              <a:rPr lang="en-US" dirty="0" err="1"/>
              <a:t>sedfqZZqCX</a:t>
            </a:r>
            <a:endParaRPr lang="en-US" dirty="0"/>
          </a:p>
        </p:txBody>
      </p:sp>
    </p:spTree>
    <p:extLst>
      <p:ext uri="{BB962C8B-B14F-4D97-AF65-F5344CB8AC3E}">
        <p14:creationId xmlns:p14="http://schemas.microsoft.com/office/powerpoint/2010/main" val="839363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17503</TotalTime>
  <Words>771</Words>
  <Application>Microsoft Macintosh PowerPoint</Application>
  <PresentationFormat>Widescreen</PresentationFormat>
  <Paragraphs>66</Paragraphs>
  <Slides>8</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Lato</vt:lpstr>
      <vt:lpstr>Office Theme</vt:lpstr>
      <vt:lpstr>UDL 3.0 Gameshow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 Ann Arinder</dc:creator>
  <cp:lastModifiedBy>Jo Ann Arinder</cp:lastModifiedBy>
  <cp:revision>9</cp:revision>
  <dcterms:created xsi:type="dcterms:W3CDTF">2025-04-15T19:42:03Z</dcterms:created>
  <dcterms:modified xsi:type="dcterms:W3CDTF">2025-04-28T23:44:52Z</dcterms:modified>
</cp:coreProperties>
</file>